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8"/>
  </p:notesMasterIdLst>
  <p:handoutMasterIdLst>
    <p:handoutMasterId r:id="rId159"/>
  </p:handoutMasterIdLst>
  <p:sldIdLst>
    <p:sldId id="580" r:id="rId2"/>
    <p:sldId id="401" r:id="rId3"/>
    <p:sldId id="581" r:id="rId4"/>
    <p:sldId id="482" r:id="rId5"/>
    <p:sldId id="582" r:id="rId6"/>
    <p:sldId id="391" r:id="rId7"/>
    <p:sldId id="392" r:id="rId8"/>
    <p:sldId id="393" r:id="rId9"/>
    <p:sldId id="394" r:id="rId10"/>
    <p:sldId id="395" r:id="rId11"/>
    <p:sldId id="452" r:id="rId12"/>
    <p:sldId id="256" r:id="rId13"/>
    <p:sldId id="366" r:id="rId14"/>
    <p:sldId id="357" r:id="rId15"/>
    <p:sldId id="372" r:id="rId16"/>
    <p:sldId id="505" r:id="rId17"/>
    <p:sldId id="367" r:id="rId18"/>
    <p:sldId id="589" r:id="rId19"/>
    <p:sldId id="492" r:id="rId20"/>
    <p:sldId id="495" r:id="rId21"/>
    <p:sldId id="499" r:id="rId22"/>
    <p:sldId id="496" r:id="rId23"/>
    <p:sldId id="590" r:id="rId24"/>
    <p:sldId id="493" r:id="rId25"/>
    <p:sldId id="588" r:id="rId26"/>
    <p:sldId id="358" r:id="rId27"/>
    <p:sldId id="373" r:id="rId28"/>
    <p:sldId id="422" r:id="rId29"/>
    <p:sldId id="369" r:id="rId30"/>
    <p:sldId id="370" r:id="rId31"/>
    <p:sldId id="546" r:id="rId32"/>
    <p:sldId id="258" r:id="rId33"/>
    <p:sldId id="378" r:id="rId34"/>
    <p:sldId id="425" r:id="rId35"/>
    <p:sldId id="345" r:id="rId36"/>
    <p:sldId id="527" r:id="rId37"/>
    <p:sldId id="298" r:id="rId38"/>
    <p:sldId id="300" r:id="rId39"/>
    <p:sldId id="301" r:id="rId40"/>
    <p:sldId id="312" r:id="rId41"/>
    <p:sldId id="587" r:id="rId42"/>
    <p:sldId id="328" r:id="rId43"/>
    <p:sldId id="572" r:id="rId44"/>
    <p:sldId id="503" r:id="rId45"/>
    <p:sldId id="573" r:id="rId46"/>
    <p:sldId id="426" r:id="rId47"/>
    <p:sldId id="383" r:id="rId48"/>
    <p:sldId id="382" r:id="rId49"/>
    <p:sldId id="384" r:id="rId50"/>
    <p:sldId id="385" r:id="rId51"/>
    <p:sldId id="387" r:id="rId52"/>
    <p:sldId id="386" r:id="rId53"/>
    <p:sldId id="504" r:id="rId54"/>
    <p:sldId id="389" r:id="rId55"/>
    <p:sldId id="465" r:id="rId56"/>
    <p:sldId id="593" r:id="rId57"/>
    <p:sldId id="591" r:id="rId58"/>
    <p:sldId id="388" r:id="rId59"/>
    <p:sldId id="592" r:id="rId60"/>
    <p:sldId id="545" r:id="rId61"/>
    <p:sldId id="272" r:id="rId62"/>
    <p:sldId id="571" r:id="rId63"/>
    <p:sldId id="579" r:id="rId64"/>
    <p:sldId id="595" r:id="rId65"/>
    <p:sldId id="400" r:id="rId66"/>
    <p:sldId id="483" r:id="rId67"/>
    <p:sldId id="517" r:id="rId68"/>
    <p:sldId id="433" r:id="rId69"/>
    <p:sldId id="470" r:id="rId70"/>
    <p:sldId id="260" r:id="rId71"/>
    <p:sldId id="575" r:id="rId72"/>
    <p:sldId id="574" r:id="rId73"/>
    <p:sldId id="290" r:id="rId74"/>
    <p:sldId id="326" r:id="rId75"/>
    <p:sldId id="329" r:id="rId76"/>
    <p:sldId id="469" r:id="rId77"/>
    <p:sldId id="330" r:id="rId78"/>
    <p:sldId id="597" r:id="rId79"/>
    <p:sldId id="282" r:id="rId80"/>
    <p:sldId id="333" r:id="rId81"/>
    <p:sldId id="273" r:id="rId82"/>
    <p:sldId id="332" r:id="rId83"/>
    <p:sldId id="576" r:id="rId84"/>
    <p:sldId id="284" r:id="rId85"/>
    <p:sldId id="600" r:id="rId86"/>
    <p:sldId id="603" r:id="rId87"/>
    <p:sldId id="601" r:id="rId88"/>
    <p:sldId id="602" r:id="rId89"/>
    <p:sldId id="522" r:id="rId90"/>
    <p:sldId id="311" r:id="rId91"/>
    <p:sldId id="570" r:id="rId92"/>
    <p:sldId id="278" r:id="rId93"/>
    <p:sldId id="437" r:id="rId94"/>
    <p:sldId id="375" r:id="rId95"/>
    <p:sldId id="473" r:id="rId96"/>
    <p:sldId id="549" r:id="rId97"/>
    <p:sldId id="552" r:id="rId98"/>
    <p:sldId id="556" r:id="rId99"/>
    <p:sldId id="553" r:id="rId100"/>
    <p:sldId id="554" r:id="rId101"/>
    <p:sldId id="599" r:id="rId102"/>
    <p:sldId id="555" r:id="rId103"/>
    <p:sldId id="560" r:id="rId104"/>
    <p:sldId id="598" r:id="rId105"/>
    <p:sldId id="479" r:id="rId106"/>
    <p:sldId id="259" r:id="rId107"/>
    <p:sldId id="270" r:id="rId108"/>
    <p:sldId id="594" r:id="rId109"/>
    <p:sldId id="506" r:id="rId110"/>
    <p:sldId id="374" r:id="rId111"/>
    <p:sldId id="313" r:id="rId112"/>
    <p:sldId id="578" r:id="rId113"/>
    <p:sldId id="438" r:id="rId114"/>
    <p:sldId id="339" r:id="rId115"/>
    <p:sldId id="285" r:id="rId116"/>
    <p:sldId id="507" r:id="rId117"/>
    <p:sldId id="418" r:id="rId118"/>
    <p:sldId id="604" r:id="rId119"/>
    <p:sldId id="577" r:id="rId120"/>
    <p:sldId id="490" r:id="rId121"/>
    <p:sldId id="606" r:id="rId122"/>
    <p:sldId id="542" r:id="rId123"/>
    <p:sldId id="605" r:id="rId124"/>
    <p:sldId id="607" r:id="rId125"/>
    <p:sldId id="487" r:id="rId126"/>
    <p:sldId id="489" r:id="rId127"/>
    <p:sldId id="430" r:id="rId128"/>
    <p:sldId id="557" r:id="rId129"/>
    <p:sldId id="558" r:id="rId130"/>
    <p:sldId id="344" r:id="rId131"/>
    <p:sldId id="612" r:id="rId132"/>
    <p:sldId id="613" r:id="rId133"/>
    <p:sldId id="611" r:id="rId134"/>
    <p:sldId id="559" r:id="rId135"/>
    <p:sldId id="565" r:id="rId136"/>
    <p:sldId id="608" r:id="rId137"/>
    <p:sldId id="523" r:id="rId138"/>
    <p:sldId id="524" r:id="rId139"/>
    <p:sldId id="609" r:id="rId140"/>
    <p:sldId id="481" r:id="rId141"/>
    <p:sldId id="533" r:id="rId142"/>
    <p:sldId id="537" r:id="rId143"/>
    <p:sldId id="538" r:id="rId144"/>
    <p:sldId id="610" r:id="rId145"/>
    <p:sldId id="491" r:id="rId146"/>
    <p:sldId id="362" r:id="rId147"/>
    <p:sldId id="294" r:id="rId148"/>
    <p:sldId id="295" r:id="rId149"/>
    <p:sldId id="307" r:id="rId150"/>
    <p:sldId id="309" r:id="rId151"/>
    <p:sldId id="341" r:id="rId152"/>
    <p:sldId id="306" r:id="rId153"/>
    <p:sldId id="421" r:id="rId154"/>
    <p:sldId id="424" r:id="rId155"/>
    <p:sldId id="484" r:id="rId156"/>
    <p:sldId id="485" r:id="rId1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8" autoAdjust="0"/>
    <p:restoredTop sz="94660"/>
  </p:normalViewPr>
  <p:slideViewPr>
    <p:cSldViewPr>
      <p:cViewPr varScale="1">
        <p:scale>
          <a:sx n="70" d="100"/>
          <a:sy n="70" d="100"/>
        </p:scale>
        <p:origin x="-7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notesMaster" Target="notesMasters/notesMaster1.xml"/><Relationship Id="rId159" Type="http://schemas.openxmlformats.org/officeDocument/2006/relationships/handoutMaster" Target="handoutMasters/handoutMaster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printerSettings" Target="printerSettings/printerSettings1.bin"/><Relationship Id="rId161" Type="http://schemas.openxmlformats.org/officeDocument/2006/relationships/presProps" Target="presProps.xml"/><Relationship Id="rId162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theme" Target="theme/theme1.xml"/><Relationship Id="rId164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6D7C6-DFFA-304D-9AB9-5E851DDC2532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245FA-ED5B-294D-88C6-ADBAE4FB2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21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168593D0-C5DB-304E-8797-560E502F5DE8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E7C7ADD7-313B-D84A-A61D-4FD4BA0EC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9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ADC431-5850-F34F-95EB-95425300E8CC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041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C9AF683-58A2-1D46-B5F9-0174DD7DDDAD}" type="slidenum">
              <a:rPr lang="en-US" sz="1200"/>
              <a:pPr algn="r"/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75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FD5D16C-FAC5-A44C-BE09-64402CC83628}" type="slidenum">
              <a:rPr lang="en-US" sz="1200"/>
              <a:pPr algn="r"/>
              <a:t>47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96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E23E641-BDBC-9247-AAA1-BC539C825675}" type="slidenum">
              <a:rPr lang="en-US" sz="1200"/>
              <a:pPr algn="r"/>
              <a:t>48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7680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FD56AD5C-376F-FA40-BE38-4095A9831D4B}" type="slidenum">
              <a:rPr lang="en-US" sz="1200"/>
              <a:pPr algn="r"/>
              <a:t>52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12004C4-06DD-7D4D-AE9E-A549066BFC6F}" type="slidenum">
              <a:rPr lang="en-US" sz="1200"/>
              <a:pPr/>
              <a:t>61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2911D4C-87F3-2147-9BBD-5F27451C10AD}" type="slidenum">
              <a:rPr lang="en-US" sz="1200"/>
              <a:pPr/>
              <a:t>70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9D2A002-0895-2C4B-83E6-47704BEE7C57}" type="slidenum">
              <a:rPr lang="en-US" sz="1200"/>
              <a:pPr algn="r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2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D6313C8-6161-1245-99CF-792737C36E79}" type="slidenum">
              <a:rPr lang="en-US" sz="1200"/>
              <a:pPr/>
              <a:t>73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93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37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75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D4F344A-4B94-CD46-A379-6C5404C03169}" type="slidenum">
              <a:rPr lang="en-US" sz="1200"/>
              <a:pPr/>
              <a:t>81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161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112AA2-8462-1F49-8545-47A33EA66305}" type="slidenum">
              <a:rPr lang="en-US" sz="1200"/>
              <a:pPr/>
              <a:t>90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8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96B51B-43AE-1B44-9CAE-B94A9748EA6D}" type="slidenum">
              <a:rPr lang="en-US" sz="1200"/>
              <a:pPr/>
              <a:t>106</a:t>
            </a:fld>
            <a:endParaRPr 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566F19F-8A4D-7C42-BFF0-229C148502A5}" type="slidenum">
              <a:rPr lang="en-US" sz="1200"/>
              <a:pPr/>
              <a:t>107</a:t>
            </a:fld>
            <a:endParaRPr 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6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36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088841A-2104-AB44-AC05-C47260BDB300}" type="slidenum">
              <a:rPr lang="en-US" sz="1200"/>
              <a:pPr/>
              <a:t>111</a:t>
            </a:fld>
            <a:endParaRPr 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4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FBB3784-3ACE-9A4C-82D5-81547200D0D3}" type="slidenum">
              <a:rPr lang="en-US" sz="1200"/>
              <a:pPr/>
              <a:t>115</a:t>
            </a:fld>
            <a:endParaRPr 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DC364E-CFBE-5A43-863C-5D41E0BDF15D}" type="slidenum">
              <a:rPr lang="en-US" sz="1200"/>
              <a:pPr/>
              <a:t>125</a:t>
            </a:fld>
            <a:endParaRPr 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23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4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4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669984-229D-5A4A-B952-D14C3C7EBA30}" type="slidenum">
              <a:rPr lang="en-US" sz="1200"/>
              <a:pPr/>
              <a:t>147</a:t>
            </a:fld>
            <a:endParaRPr 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6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6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6F2C2AA-BA51-D742-867A-11A61DEB2087}" type="slidenum">
              <a:rPr lang="en-US" sz="1200"/>
              <a:pPr/>
              <a:t>148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0D82F2D-F047-4344-ACFC-138C1DD73041}" type="slidenum">
              <a:rPr lang="en-US" sz="1200"/>
              <a:pPr algn="r"/>
              <a:t>29</a:t>
            </a:fld>
            <a:endParaRPr 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0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0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EABA5C-9B81-B340-9AFF-59FE1C7512BD}" type="slidenum">
              <a:rPr lang="en-US" sz="1200"/>
              <a:pPr/>
              <a:t>149</a:t>
            </a:fld>
            <a:endParaRPr 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2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2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5D50AAC-9A35-014B-A51B-1B621A6B606A}" type="slidenum">
              <a:rPr lang="en-US" sz="1200"/>
              <a:pPr/>
              <a:t>150</a:t>
            </a:fld>
            <a:endParaRPr 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4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486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86D9914-8BC7-9043-9145-BCE48CADD06C}" type="slidenum">
              <a:rPr lang="en-US" sz="1200"/>
              <a:pPr algn="r"/>
              <a:t>151</a:t>
            </a:fld>
            <a:endParaRPr 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691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7D78C5-F2E5-7249-AE82-6CDF0667D2C8}" type="slidenum">
              <a:rPr lang="en-US" sz="1200"/>
              <a:pPr/>
              <a:t>155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9FE206-80BF-E645-BF15-BFCA6234225B}" type="slidenum">
              <a:rPr lang="en-US" sz="1200"/>
              <a:pPr/>
              <a:t>32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35EF137-7CD7-2F43-96DE-0E253CF41913}" type="slidenum">
              <a:rPr lang="en-US" sz="1200"/>
              <a:pPr/>
              <a:t>37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58EBFD-DD9D-6149-8D07-8D66AFAF42FC}" type="slidenum">
              <a:rPr lang="en-US" sz="1200"/>
              <a:pPr/>
              <a:t>38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9088331-024A-7C47-9438-233DB781B73D}" type="slidenum">
              <a:rPr lang="en-US" sz="1200"/>
              <a:pPr/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DC038F-69E2-E44F-AB18-80BDB630A452}" type="slidenum">
              <a:rPr lang="en-US" sz="1200"/>
              <a:pPr/>
              <a:t>40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151 h 2182"/>
                <a:gd name="T4" fmla="*/ 6818 w 4897"/>
                <a:gd name="T5" fmla="*/ 1151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78370-CE4B-8B40-8811-812486FB2C55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8BC6-9ABE-BD45-AB59-4B053B597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1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2B18-7DEE-6746-B12F-900C753A9CC1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302-9B7D-5949-B39A-1CA7A511C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9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3F0D1-53BD-AA48-863C-8E7DC82191C4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EB61B-C22A-F74D-9D4D-EAE1399B0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8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D301-7DB7-5A47-82C4-528A5E21EC11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A4973-6787-2E4D-8F1D-74512E536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1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9E9B6-6D91-2147-9898-CB4959B4D765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78BC-79A1-C44E-BF34-B36C00D99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8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0AED-B7FB-FF47-B75F-BF308DE2B170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0EC7C-1DE3-3142-9EE0-712703B30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1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7710-A506-1948-BB2B-F2F35FF51989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F7CF1-1794-D045-A829-9C45E4B29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2075D-44DA-B944-ACE2-F95BA82487A5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F7423-5A21-4D41-90D6-DAA6DAA8D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1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1C182-C7C3-E149-A0DF-9532B40571A4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DAB-DC80-E04C-9178-868515F6D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48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DD150-EEE4-8045-82DD-135FB28A35CE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24817-222E-5440-8657-42F36401D2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5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9A32D-CB2D-E943-B333-5FE067DE268A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7C63C-DEF1-F249-9316-55A292CB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9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47 h 2182"/>
                <a:gd name="T4" fmla="*/ 6818 w 4897"/>
                <a:gd name="T5" fmla="*/ 24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27 h 2182"/>
                <a:gd name="T4" fmla="*/ 6818 w 4897"/>
                <a:gd name="T5" fmla="*/ 22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44D19947-0ECF-0240-99BC-70C87E9AC684}" type="datetime1">
              <a:rPr lang="en-US"/>
              <a:pPr>
                <a:defRPr/>
              </a:pPr>
              <a:t>10/29/14</a:t>
            </a:fld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7497E2EE-1748-C046-8F79-40E250565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0ebUXpc4aoM&amp;feature=youtu.be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Relationship Id="rId3" Type="http://schemas.openxmlformats.org/officeDocument/2006/relationships/image" Target="../media/image41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4" Type="http://schemas.openxmlformats.org/officeDocument/2006/relationships/image" Target="../media/image90.jpeg"/><Relationship Id="rId5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chemistry.php" TargetMode="External"/><Relationship Id="rId3" Type="http://schemas.openxmlformats.org/officeDocument/2006/relationships/hyperlink" Target="http://www.yellowtang.org/animations/amino_acids.sw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slide" Target="slide10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9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chemistry.php" TargetMode="External"/><Relationship Id="rId3" Type="http://schemas.openxmlformats.org/officeDocument/2006/relationships/hyperlink" Target="http://www.yellowtang.org/animations/peptide_bonding.swf" TargetMode="Externa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0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08/hm203_03_q08fs.htm" TargetMode="External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Relationship Id="rId3" Type="http://schemas.openxmlformats.org/officeDocument/2006/relationships/image" Target="../media/image41.jpe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84.png"/><Relationship Id="rId6" Type="http://schemas.openxmlformats.org/officeDocument/2006/relationships/image" Target="../media/image29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3" Type="http://schemas.openxmlformats.org/officeDocument/2006/relationships/image" Target="../media/image41.jpe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4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14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8.jpe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caleofuniverse.com/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1.jpe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www.yellowtang.org/chemistry.php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7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13/hm203_03_q13fs.htm" TargetMode="External"/><Relationship Id="rId4" Type="http://schemas.openxmlformats.org/officeDocument/2006/relationships/hyperlink" Target="http://my.hrw.com/sh/hm2/0030724872/student/ch03/sec03/qc14/hm203_03_q14fs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78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https://www.youtube.com/watch?v=0ebUXpc4aoM&amp;feature=</a:t>
            </a:r>
            <a:r>
              <a:rPr lang="en-US" dirty="0" smtClean="0">
                <a:hlinkClick r:id="rId2"/>
              </a:rPr>
              <a:t>youtu.be</a:t>
            </a:r>
            <a:endParaRPr lang="en-US" dirty="0" smtClean="0"/>
          </a:p>
          <a:p>
            <a:r>
              <a:rPr lang="en-US" smtClean="0"/>
              <a:t>2014 homecoming video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60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5.  Proteins</a:t>
            </a:r>
            <a:r>
              <a:rPr lang="en-US" dirty="0">
                <a:effectLst/>
                <a:latin typeface="Arial Black" charset="0"/>
              </a:rPr>
              <a:t>…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 dirty="0">
                <a:effectLst/>
                <a:latin typeface="Arial" charset="0"/>
              </a:rPr>
              <a:t>Important for energy use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 dirty="0">
                <a:effectLst/>
                <a:latin typeface="Arial" charset="0"/>
              </a:rPr>
              <a:t>Make up many enzymes and tissues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 dirty="0">
                <a:effectLst/>
                <a:latin typeface="Arial" charset="0"/>
              </a:rPr>
              <a:t>are the same things as lipids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 dirty="0">
                <a:effectLst/>
                <a:latin typeface="Arial" charset="0"/>
              </a:rPr>
              <a:t>Are used first for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Body’s energy storage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Nucleic acids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Carbohydrates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 reaction that breaks down polymers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Condensation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Hydrolysis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 synthesis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These form cell membranes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Phospholipids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T/F – Fats have more energy than carbs.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sz="2400" dirty="0">
                <a:effectLst/>
              </a:rPr>
              <a:t>Same chemical formula, but different structure = </a:t>
            </a:r>
            <a:r>
              <a:rPr lang="en-US" sz="2400" dirty="0" smtClean="0">
                <a:effectLst/>
              </a:rPr>
              <a:t>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Carbs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 smtClean="0">
                <a:effectLst/>
              </a:rPr>
              <a:t>Monosaccharides</a:t>
            </a:r>
            <a:endParaRPr lang="en-US" dirty="0" smtClean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Isomers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943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762000"/>
          </a:xfrm>
        </p:spPr>
        <p:txBody>
          <a:bodyPr/>
          <a:lstStyle/>
          <a:p>
            <a:r>
              <a:rPr lang="en-US" dirty="0" smtClean="0"/>
              <a:t>Review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613275" cy="49530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UcPeriod"/>
            </a:pPr>
            <a:r>
              <a:rPr lang="en-US" dirty="0"/>
              <a:t>What does “poly” mean?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/>
              <a:t>One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/>
              <a:t>Many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/>
              <a:t>Sugars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>
              <a:effectLst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What does </a:t>
            </a:r>
            <a:r>
              <a:rPr lang="en-US" dirty="0" err="1" smtClean="0"/>
              <a:t>lysis</a:t>
            </a:r>
            <a:r>
              <a:rPr lang="en-US" dirty="0" smtClean="0"/>
              <a:t> mean?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dirty="0" smtClean="0"/>
              <a:t>Build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dirty="0" smtClean="0"/>
              <a:t>Take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dirty="0" smtClean="0"/>
              <a:t>Break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dirty="0" smtClean="0"/>
              <a:t>leave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066800"/>
            <a:ext cx="3927475" cy="4191000"/>
          </a:xfrm>
        </p:spPr>
        <p:txBody>
          <a:bodyPr/>
          <a:lstStyle/>
          <a:p>
            <a:pPr marL="514350" indent="-514350">
              <a:buFont typeface="+mj-lt"/>
              <a:buAutoNum type="alphaUcPeriod" startAt="3"/>
            </a:pPr>
            <a:r>
              <a:rPr lang="en-US" dirty="0"/>
              <a:t>What does hydrophobic mean</a:t>
            </a:r>
            <a:r>
              <a:rPr lang="en-US" dirty="0" smtClean="0"/>
              <a:t>?</a:t>
            </a:r>
          </a:p>
          <a:p>
            <a:pPr marL="914400" lvl="1" indent="-514350">
              <a:buFont typeface="+mj-lt"/>
              <a:buAutoNum type="alphaUcPeriod" startAt="3"/>
            </a:pPr>
            <a:r>
              <a:rPr lang="en-US" dirty="0" smtClean="0"/>
              <a:t>Fear of lipids</a:t>
            </a:r>
          </a:p>
          <a:p>
            <a:pPr marL="914400" lvl="1" indent="-514350">
              <a:buFont typeface="+mj-lt"/>
              <a:buAutoNum type="alphaUcPeriod" startAt="3"/>
            </a:pPr>
            <a:r>
              <a:rPr lang="en-US" dirty="0" smtClean="0"/>
              <a:t>Love of water</a:t>
            </a:r>
          </a:p>
          <a:p>
            <a:pPr marL="914400" lvl="1" indent="-514350">
              <a:buFont typeface="+mj-lt"/>
              <a:buAutoNum type="alphaUcPeriod" startAt="3"/>
            </a:pPr>
            <a:r>
              <a:rPr lang="en-US" dirty="0" smtClean="0"/>
              <a:t>Fear of proteins</a:t>
            </a:r>
          </a:p>
          <a:p>
            <a:pPr marL="914400" lvl="1" indent="-514350">
              <a:buFont typeface="+mj-lt"/>
              <a:buAutoNum type="alphaUcPeriod" startAt="3"/>
            </a:pPr>
            <a:r>
              <a:rPr lang="en-US" dirty="0" smtClean="0"/>
              <a:t>Fear of water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40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occurring below?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00" y="3048000"/>
            <a:ext cx="8382000" cy="3810000"/>
            <a:chOff x="336" y="816"/>
            <a:chExt cx="4416" cy="1863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34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Function of DNA?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Store energy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Store genetic info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Transfer genetic info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Which are nucleic acids?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DNA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RNA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Both A and 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Which is a monosaccharide?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937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10/24 ATB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function</a:t>
            </a:r>
            <a:r>
              <a:rPr lang="en-US" dirty="0"/>
              <a:t> </a:t>
            </a:r>
            <a:r>
              <a:rPr lang="en-US" dirty="0" smtClean="0"/>
              <a:t>of the nucleic acids?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Discuss protein</a:t>
            </a:r>
          </a:p>
          <a:p>
            <a:pPr lvl="1"/>
            <a:r>
              <a:rPr lang="en-US" dirty="0" smtClean="0"/>
              <a:t>Finish the chapter!</a:t>
            </a:r>
          </a:p>
          <a:p>
            <a:pPr lvl="1"/>
            <a:r>
              <a:rPr lang="en-US" dirty="0" smtClean="0"/>
              <a:t>Quarterly Final = Wednesday</a:t>
            </a:r>
          </a:p>
          <a:p>
            <a:pPr lvl="1"/>
            <a:r>
              <a:rPr lang="en-US" dirty="0" smtClean="0"/>
              <a:t>Monday / Tuesday = Review</a:t>
            </a:r>
          </a:p>
        </p:txBody>
      </p:sp>
    </p:spTree>
    <p:extLst>
      <p:ext uri="{BB962C8B-B14F-4D97-AF65-F5344CB8AC3E}">
        <p14:creationId xmlns:p14="http://schemas.microsoft.com/office/powerpoint/2010/main" val="1262770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15000" dirty="0"/>
              <a:t>Proteins</a:t>
            </a:r>
          </a:p>
        </p:txBody>
      </p:sp>
    </p:spTree>
    <p:extLst>
      <p:ext uri="{BB962C8B-B14F-4D97-AF65-F5344CB8AC3E}">
        <p14:creationId xmlns:p14="http://schemas.microsoft.com/office/powerpoint/2010/main" val="1833396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-8467"/>
            <a:ext cx="8385175" cy="107526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609600"/>
            <a:ext cx="8839200" cy="60960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28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600" dirty="0" smtClean="0">
                <a:latin typeface="Arial" charset="0"/>
              </a:rPr>
              <a:t>Organic </a:t>
            </a:r>
            <a:r>
              <a:rPr lang="en-US" sz="2600" dirty="0">
                <a:latin typeface="Arial" charset="0"/>
              </a:rPr>
              <a:t>compounds composed mostly</a:t>
            </a:r>
            <a:br>
              <a:rPr lang="en-US" sz="2600" dirty="0">
                <a:latin typeface="Arial" charset="0"/>
              </a:rPr>
            </a:br>
            <a:r>
              <a:rPr lang="en-US" sz="2600" dirty="0">
                <a:latin typeface="Arial" charset="0"/>
              </a:rPr>
              <a:t> of </a:t>
            </a:r>
            <a:r>
              <a:rPr lang="en-US" sz="2600" dirty="0">
                <a:solidFill>
                  <a:srgbClr val="FFFF00"/>
                </a:solidFill>
                <a:latin typeface="Arial" charset="0"/>
              </a:rPr>
              <a:t>C, H, O and 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600" dirty="0" smtClean="0">
                <a:latin typeface="Arial" charset="0"/>
              </a:rPr>
              <a:t>Monomer of protein = </a:t>
            </a:r>
            <a:r>
              <a:rPr lang="en-US" sz="2600" dirty="0" smtClean="0">
                <a:solidFill>
                  <a:srgbClr val="FFFF00"/>
                </a:solidFill>
                <a:latin typeface="Arial" charset="0"/>
              </a:rPr>
              <a:t>amino acids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600" u="sng" dirty="0" smtClean="0">
                <a:latin typeface="Arial" charset="0"/>
              </a:rPr>
              <a:t>Function</a:t>
            </a:r>
            <a:r>
              <a:rPr lang="en-US" sz="26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Function as </a:t>
            </a:r>
            <a:r>
              <a:rPr lang="en-US" sz="2600" dirty="0" smtClean="0">
                <a:latin typeface="Arial" charset="0"/>
                <a:ea typeface="ＭＳ Ｐゴシック" charset="0"/>
              </a:rPr>
              <a:t>enzymes (lower activation </a:t>
            </a:r>
            <a:br>
              <a:rPr lang="en-US" sz="2600" dirty="0" smtClean="0">
                <a:latin typeface="Arial" charset="0"/>
                <a:ea typeface="ＭＳ Ｐゴシック" charset="0"/>
              </a:rPr>
            </a:br>
            <a:r>
              <a:rPr lang="en-US" sz="2600" dirty="0" smtClean="0">
                <a:latin typeface="Arial" charset="0"/>
                <a:ea typeface="ＭＳ Ｐゴシック" charset="0"/>
              </a:rPr>
              <a:t>energy</a:t>
            </a:r>
          </a:p>
          <a:p>
            <a:pPr lvl="1" eaLnBrk="1" hangingPunct="1">
              <a:defRPr/>
            </a:pPr>
            <a:r>
              <a:rPr lang="en-US" sz="2600" dirty="0" smtClean="0">
                <a:latin typeface="Arial" charset="0"/>
                <a:ea typeface="ＭＳ Ｐゴシック" charset="0"/>
              </a:rPr>
              <a:t> Many </a:t>
            </a:r>
            <a:r>
              <a:rPr lang="en-US" sz="2600" dirty="0">
                <a:latin typeface="Arial" charset="0"/>
                <a:ea typeface="ＭＳ Ｐゴシック" charset="0"/>
              </a:rPr>
              <a:t>body tissues</a:t>
            </a:r>
          </a:p>
          <a:p>
            <a:pPr eaLnBrk="1" hangingPunct="1">
              <a:defRPr/>
            </a:pPr>
            <a:r>
              <a:rPr lang="en-US" sz="2600" u="sng" dirty="0" smtClean="0">
                <a:latin typeface="Arial" charset="0"/>
              </a:rPr>
              <a:t>Examples</a:t>
            </a:r>
            <a:r>
              <a:rPr lang="en-US" sz="26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hair, finger nails</a:t>
            </a:r>
            <a:r>
              <a:rPr lang="en-US" sz="2600" dirty="0" smtClean="0">
                <a:latin typeface="Arial" charset="0"/>
                <a:ea typeface="ＭＳ Ｐゴシック" charset="0"/>
              </a:rPr>
              <a:t>, red blood cells,  </a:t>
            </a:r>
            <a:r>
              <a:rPr lang="en-US" sz="2600" dirty="0">
                <a:latin typeface="Arial" charset="0"/>
                <a:ea typeface="ＭＳ Ｐゴシック" charset="0"/>
              </a:rPr>
              <a:t>skin</a:t>
            </a:r>
            <a:r>
              <a:rPr lang="en-US" sz="2600" dirty="0" smtClean="0">
                <a:latin typeface="Arial" charset="0"/>
                <a:ea typeface="ＭＳ Ｐゴシック" charset="0"/>
              </a:rPr>
              <a:t>,</a:t>
            </a:r>
            <a:br>
              <a:rPr lang="en-US" sz="2600" dirty="0" smtClean="0">
                <a:latin typeface="Arial" charset="0"/>
                <a:ea typeface="ＭＳ Ｐゴシック" charset="0"/>
              </a:rPr>
            </a:br>
            <a:r>
              <a:rPr lang="en-US" sz="2600" dirty="0" smtClean="0">
                <a:latin typeface="Arial" charset="0"/>
                <a:ea typeface="ＭＳ Ｐゴシック" charset="0"/>
              </a:rPr>
              <a:t> </a:t>
            </a:r>
            <a:r>
              <a:rPr lang="en-US" sz="2600" dirty="0">
                <a:latin typeface="Arial" charset="0"/>
                <a:ea typeface="ＭＳ Ｐゴシック" charset="0"/>
              </a:rPr>
              <a:t>muscles, </a:t>
            </a:r>
            <a:r>
              <a:rPr lang="en-US" sz="2600" dirty="0" err="1">
                <a:latin typeface="Arial" charset="0"/>
                <a:ea typeface="ＭＳ Ｐゴシック" charset="0"/>
              </a:rPr>
              <a:t>etc</a:t>
            </a:r>
            <a:endParaRPr lang="en-US" sz="26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600" dirty="0" smtClean="0">
                <a:latin typeface="Arial" charset="0"/>
                <a:ea typeface="ＭＳ Ｐゴシック" charset="0"/>
              </a:rPr>
              <a:t>Insulin (hormone that </a:t>
            </a:r>
            <a:br>
              <a:rPr lang="en-US" sz="2600" dirty="0" smtClean="0">
                <a:latin typeface="Arial" charset="0"/>
                <a:ea typeface="ＭＳ Ｐゴシック" charset="0"/>
              </a:rPr>
            </a:br>
            <a:r>
              <a:rPr lang="en-US" sz="2600" dirty="0" smtClean="0">
                <a:latin typeface="Arial" charset="0"/>
                <a:ea typeface="ＭＳ Ｐゴシック" charset="0"/>
              </a:rPr>
              <a:t>regulates carb/fat </a:t>
            </a:r>
            <a:br>
              <a:rPr lang="en-US" sz="2600" dirty="0" smtClean="0">
                <a:latin typeface="Arial" charset="0"/>
                <a:ea typeface="ＭＳ Ｐゴシック" charset="0"/>
              </a:rPr>
            </a:br>
            <a:r>
              <a:rPr lang="en-US" sz="2600" dirty="0" smtClean="0">
                <a:latin typeface="Arial" charset="0"/>
                <a:ea typeface="ＭＳ Ｐゴシック" charset="0"/>
              </a:rPr>
              <a:t>metabolism)</a:t>
            </a:r>
            <a:endParaRPr lang="en-US" sz="26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Human growth hormone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500" dirty="0">
              <a:latin typeface="Arial" charset="0"/>
            </a:endParaRPr>
          </a:p>
        </p:txBody>
      </p:sp>
      <p:pic>
        <p:nvPicPr>
          <p:cNvPr id="1259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112542"/>
            <a:ext cx="1828800" cy="274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648" y="4724400"/>
            <a:ext cx="203235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52600"/>
            <a:ext cx="1676400" cy="209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"/>
            <a:ext cx="8385175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are the building blocks of </a:t>
            </a:r>
            <a:r>
              <a:rPr lang="en-US" sz="2800" u="sng" dirty="0" smtClean="0">
                <a:latin typeface="Arial" charset="0"/>
              </a:rPr>
              <a:t>proteins (monomers)?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acids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20 different naturally occurring </a:t>
            </a:r>
            <a:r>
              <a:rPr lang="en-US" sz="2400" dirty="0">
                <a:latin typeface="Arial" charset="0"/>
              </a:rPr>
              <a:t>AA</a:t>
            </a:r>
            <a:r>
              <a:rPr lang="ja-JP" altLang="en-US" sz="2400" dirty="0">
                <a:latin typeface="Arial" charset="0"/>
              </a:rPr>
              <a:t>’</a:t>
            </a:r>
            <a:r>
              <a:rPr lang="en-US" sz="2400" dirty="0">
                <a:latin typeface="Arial" charset="0"/>
              </a:rPr>
              <a:t>s – </a:t>
            </a:r>
            <a:r>
              <a:rPr lang="en-US" sz="2400" dirty="0">
                <a:latin typeface="Arial" charset="0"/>
                <a:hlinkClick r:id="rId3" action="ppaction://hlinksldjump"/>
              </a:rPr>
              <a:t>see </a:t>
            </a:r>
            <a:r>
              <a:rPr lang="en-US" sz="2400" dirty="0" smtClean="0">
                <a:latin typeface="Arial" charset="0"/>
                <a:hlinkClick r:id="rId3" action="ppaction://hlinksldjump"/>
              </a:rPr>
              <a:t>them</a:t>
            </a: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4 </a:t>
            </a:r>
            <a:r>
              <a:rPr lang="en-US" sz="2800" u="sng" dirty="0">
                <a:latin typeface="Arial" charset="0"/>
              </a:rPr>
              <a:t>basic </a:t>
            </a:r>
            <a:r>
              <a:rPr lang="en-US" sz="2800" u="sng" dirty="0" smtClean="0">
                <a:latin typeface="Arial" charset="0"/>
              </a:rPr>
              <a:t>parts: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Functional </a:t>
            </a:r>
            <a:r>
              <a:rPr lang="en-US" sz="2400" dirty="0">
                <a:latin typeface="Arial" charset="0"/>
              </a:rPr>
              <a:t>Group – gives AA </a:t>
            </a:r>
            <a:r>
              <a:rPr lang="en-US" sz="2400" dirty="0" smtClean="0">
                <a:latin typeface="Arial" charset="0"/>
              </a:rPr>
              <a:t>it</a:t>
            </a:r>
            <a:r>
              <a:rPr lang="ja-JP" altLang="en-US" sz="2400" dirty="0" smtClean="0">
                <a:latin typeface="Arial" charset="0"/>
              </a:rPr>
              <a:t>’</a:t>
            </a:r>
            <a:r>
              <a:rPr lang="en-US" sz="2400" dirty="0" smtClean="0">
                <a:latin typeface="Arial" charset="0"/>
              </a:rPr>
              <a:t>s properties </a:t>
            </a:r>
            <a:r>
              <a:rPr lang="en-US" sz="2400" dirty="0">
                <a:latin typeface="Arial" charset="0"/>
              </a:rPr>
              <a:t>/ </a:t>
            </a:r>
            <a:r>
              <a:rPr lang="en-US" sz="2400" dirty="0" smtClean="0">
                <a:latin typeface="Arial" charset="0"/>
              </a:rPr>
              <a:t>shape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</a:t>
            </a:r>
            <a:r>
              <a:rPr lang="en-US" sz="2400" dirty="0">
                <a:latin typeface="Arial" charset="0"/>
              </a:rPr>
              <a:t>Group (-NH2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Carboxyl </a:t>
            </a:r>
            <a:r>
              <a:rPr lang="en-US" sz="2400" dirty="0">
                <a:latin typeface="Arial" charset="0"/>
              </a:rPr>
              <a:t>group (-COOH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Hydrogen </a:t>
            </a:r>
            <a:r>
              <a:rPr lang="en-US" sz="2400" dirty="0">
                <a:latin typeface="Arial" charset="0"/>
              </a:rPr>
              <a:t>(H)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500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defRPr/>
            </a:pPr>
            <a:endParaRPr lang="en-US" sz="2500" dirty="0">
              <a:latin typeface="Arial" charset="0"/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3070225"/>
            <a:ext cx="3567112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391400" y="3092450"/>
            <a:ext cx="1676400" cy="641350"/>
            <a:chOff x="4656" y="1948"/>
            <a:chExt cx="1056" cy="404"/>
          </a:xfrm>
        </p:grpSpPr>
        <p:sp>
          <p:nvSpPr>
            <p:cNvPr id="129038" name="TextBox 7"/>
            <p:cNvSpPr txBox="1">
              <a:spLocks noChangeArrowheads="1"/>
            </p:cNvSpPr>
            <p:nvPr/>
          </p:nvSpPr>
          <p:spPr bwMode="auto">
            <a:xfrm>
              <a:off x="4932" y="1948"/>
              <a:ext cx="7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Functional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9" name="Line 10"/>
            <p:cNvSpPr>
              <a:spLocks noChangeShapeType="1"/>
            </p:cNvSpPr>
            <p:nvPr/>
          </p:nvSpPr>
          <p:spPr bwMode="auto">
            <a:xfrm flipH="1">
              <a:off x="4656" y="2112"/>
              <a:ext cx="28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76888" y="4038600"/>
            <a:ext cx="895350" cy="1676400"/>
            <a:chOff x="3513" y="2544"/>
            <a:chExt cx="564" cy="1056"/>
          </a:xfrm>
        </p:grpSpPr>
        <p:sp>
          <p:nvSpPr>
            <p:cNvPr id="129035" name="TextBox 6"/>
            <p:cNvSpPr txBox="1">
              <a:spLocks noChangeArrowheads="1"/>
            </p:cNvSpPr>
            <p:nvPr/>
          </p:nvSpPr>
          <p:spPr bwMode="auto">
            <a:xfrm>
              <a:off x="3513" y="2811"/>
              <a:ext cx="5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Amino 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6" name="Line 12"/>
            <p:cNvSpPr>
              <a:spLocks noChangeShapeType="1"/>
            </p:cNvSpPr>
            <p:nvPr/>
          </p:nvSpPr>
          <p:spPr bwMode="auto">
            <a:xfrm flipV="1">
              <a:off x="3936" y="2544"/>
              <a:ext cx="96" cy="24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7" name="Line 13"/>
            <p:cNvSpPr>
              <a:spLocks noChangeShapeType="1"/>
            </p:cNvSpPr>
            <p:nvPr/>
          </p:nvSpPr>
          <p:spPr bwMode="auto">
            <a:xfrm>
              <a:off x="3888" y="3216"/>
              <a:ext cx="96" cy="38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7702550" y="4038600"/>
            <a:ext cx="1085850" cy="1676400"/>
            <a:chOff x="4852" y="2544"/>
            <a:chExt cx="684" cy="1056"/>
          </a:xfrm>
        </p:grpSpPr>
        <p:sp>
          <p:nvSpPr>
            <p:cNvPr id="129032" name="TextBox 5"/>
            <p:cNvSpPr txBox="1">
              <a:spLocks noChangeArrowheads="1"/>
            </p:cNvSpPr>
            <p:nvPr/>
          </p:nvSpPr>
          <p:spPr bwMode="auto">
            <a:xfrm>
              <a:off x="4852" y="2921"/>
              <a:ext cx="68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Carboxyl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3" name="Line 16"/>
            <p:cNvSpPr>
              <a:spLocks noChangeShapeType="1"/>
            </p:cNvSpPr>
            <p:nvPr/>
          </p:nvSpPr>
          <p:spPr bwMode="auto">
            <a:xfrm flipH="1" flipV="1">
              <a:off x="5136" y="2544"/>
              <a:ext cx="144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4" name="Line 17"/>
            <p:cNvSpPr>
              <a:spLocks noChangeShapeType="1"/>
            </p:cNvSpPr>
            <p:nvPr/>
          </p:nvSpPr>
          <p:spPr bwMode="auto">
            <a:xfrm flipH="1">
              <a:off x="5136" y="3312"/>
              <a:ext cx="48" cy="2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9031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96093"/>
            <a:ext cx="2895600" cy="276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Protein Function Groups </a:t>
            </a:r>
            <a:br>
              <a:rPr lang="en-US" dirty="0" smtClean="0"/>
            </a:br>
            <a:r>
              <a:rPr lang="en-US" dirty="0" smtClean="0"/>
              <a:t>(amino acids)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19300"/>
            <a:ext cx="6350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58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amino acids</a:t>
            </a:r>
          </a:p>
          <a:p>
            <a:r>
              <a:rPr lang="en-US" dirty="0">
                <a:hlinkClick r:id="rId2"/>
              </a:rPr>
              <a:t>http://www.yellowtang.org/chemistry.php</a:t>
            </a:r>
            <a:endParaRPr lang="en-US" dirty="0"/>
          </a:p>
          <a:p>
            <a:r>
              <a:rPr lang="en-US" dirty="0"/>
              <a:t>(Under Amino acids)</a:t>
            </a:r>
          </a:p>
          <a:p>
            <a:endParaRPr lang="en-US" dirty="0" smtClean="0"/>
          </a:p>
          <a:p>
            <a:r>
              <a:rPr lang="en-US" dirty="0">
                <a:hlinkClick r:id="rId3"/>
              </a:rPr>
              <a:t>http://www.yellowtang.org/animations/</a:t>
            </a:r>
            <a:r>
              <a:rPr lang="en-US" dirty="0" smtClean="0">
                <a:hlinkClick r:id="rId3"/>
              </a:rPr>
              <a:t>amino_acids.swf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534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6.  What is a nucleic acid used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As an energy source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information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long term energy source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build muscle (RNA)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2743200" cy="822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u="sng" dirty="0">
                <a:effectLst/>
                <a:latin typeface="Arial Black" charset="0"/>
              </a:rPr>
              <a:t>Proteins</a:t>
            </a:r>
          </a:p>
        </p:txBody>
      </p:sp>
      <p:sp>
        <p:nvSpPr>
          <p:cNvPr id="12493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67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" charset="0"/>
              </a:rPr>
              <a:t>Produce tissues, provide structural support, store and others transport energy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Animals use proteins to generate skin, hair, muscles, and tendons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Some function as components of the immune system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They can serve as </a:t>
            </a:r>
            <a:r>
              <a:rPr lang="en-US" b="1" dirty="0">
                <a:effectLst/>
                <a:latin typeface="Arial" charset="0"/>
                <a:ea typeface="ＭＳ Ｐゴシック" charset="0"/>
              </a:rPr>
              <a:t>enzymes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, molecules that promote certain chemical reactions</a:t>
            </a:r>
          </a:p>
        </p:txBody>
      </p:sp>
      <p:pic>
        <p:nvPicPr>
          <p:cNvPr id="124931" name="Picture 4" descr="04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14888"/>
            <a:ext cx="57150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685799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915400" cy="609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holds proteins together?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Peptide</a:t>
            </a:r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bonds - </a:t>
            </a:r>
            <a:endParaRPr lang="en-US" sz="2800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Covalent bond linking AA (thru. condensation </a:t>
            </a:r>
            <a:r>
              <a:rPr lang="en-US" dirty="0" err="1">
                <a:latin typeface="Arial" charset="0"/>
                <a:ea typeface="ＭＳ Ｐゴシック" charset="0"/>
              </a:rPr>
              <a:t>rxn</a:t>
            </a:r>
            <a:r>
              <a:rPr lang="en-US" dirty="0">
                <a:latin typeface="Arial" charset="0"/>
                <a:ea typeface="ＭＳ Ｐゴシック" charset="0"/>
              </a:rPr>
              <a:t>.)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Polypeptide</a:t>
            </a:r>
            <a:r>
              <a:rPr lang="en-US" sz="28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Three or more bonded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AA</a:t>
            </a:r>
            <a:r>
              <a:rPr lang="ja-JP" altLang="en-US" dirty="0">
                <a:latin typeface="Arial" charset="0"/>
                <a:ea typeface="ＭＳ Ｐゴシック" charset="0"/>
              </a:rPr>
              <a:t>’</a:t>
            </a:r>
            <a:r>
              <a:rPr lang="en-US" dirty="0">
                <a:latin typeface="Arial" charset="0"/>
                <a:ea typeface="ＭＳ Ｐゴシック" charset="0"/>
              </a:rPr>
              <a:t>s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351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67" y="2480733"/>
            <a:ext cx="47244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8956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797"/>
            <a:ext cx="8385175" cy="836404"/>
          </a:xfrm>
        </p:spPr>
        <p:txBody>
          <a:bodyPr/>
          <a:lstStyle/>
          <a:p>
            <a:r>
              <a:rPr lang="en-US" dirty="0" smtClean="0"/>
              <a:t>Enzyme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388350" cy="5638800"/>
          </a:xfrm>
        </p:spPr>
        <p:txBody>
          <a:bodyPr/>
          <a:lstStyle/>
          <a:p>
            <a:pPr lvl="0"/>
            <a:r>
              <a:rPr lang="en-US" sz="2600" dirty="0" smtClean="0">
                <a:effectLst/>
              </a:rPr>
              <a:t>Function</a:t>
            </a:r>
            <a:r>
              <a:rPr lang="en-US" sz="2600" dirty="0">
                <a:effectLst/>
              </a:rPr>
              <a:t>? </a:t>
            </a:r>
            <a:endParaRPr lang="en-US" sz="2600" dirty="0" smtClean="0">
              <a:effectLst/>
            </a:endParaRPr>
          </a:p>
          <a:p>
            <a:pPr lvl="1"/>
            <a:r>
              <a:rPr lang="en-US" sz="2200" dirty="0" smtClean="0">
                <a:effectLst/>
              </a:rPr>
              <a:t>Lower activation energy – speed up reactions</a:t>
            </a:r>
          </a:p>
          <a:p>
            <a:pPr lvl="0"/>
            <a:r>
              <a:rPr lang="en-US" sz="2600" dirty="0" smtClean="0">
                <a:effectLst/>
              </a:rPr>
              <a:t>Activation </a:t>
            </a:r>
            <a:r>
              <a:rPr lang="en-US" sz="2600" dirty="0">
                <a:effectLst/>
              </a:rPr>
              <a:t>energy? </a:t>
            </a:r>
            <a:endParaRPr lang="en-US" sz="2600" dirty="0" smtClean="0">
              <a:effectLst/>
            </a:endParaRPr>
          </a:p>
          <a:p>
            <a:pPr lvl="1"/>
            <a:r>
              <a:rPr lang="en-US" sz="2200" dirty="0" smtClean="0">
                <a:effectLst/>
              </a:rPr>
              <a:t>Energy needed to start reaction</a:t>
            </a:r>
          </a:p>
          <a:p>
            <a:pPr lvl="0"/>
            <a:r>
              <a:rPr lang="en-US" sz="2600" dirty="0" smtClean="0">
                <a:effectLst/>
              </a:rPr>
              <a:t>Active </a:t>
            </a:r>
            <a:r>
              <a:rPr lang="en-US" sz="2600" dirty="0">
                <a:effectLst/>
              </a:rPr>
              <a:t>site? </a:t>
            </a:r>
            <a:endParaRPr lang="en-US" sz="2600" dirty="0" smtClean="0">
              <a:effectLst/>
            </a:endParaRPr>
          </a:p>
          <a:p>
            <a:pPr lvl="1"/>
            <a:r>
              <a:rPr lang="en-US" sz="2200" dirty="0" smtClean="0">
                <a:effectLst/>
              </a:rPr>
              <a:t>Location on enzyme where reaction happens </a:t>
            </a:r>
          </a:p>
          <a:p>
            <a:pPr lvl="0"/>
            <a:r>
              <a:rPr lang="en-US" sz="2600" dirty="0" smtClean="0">
                <a:effectLst/>
              </a:rPr>
              <a:t>Substrate</a:t>
            </a:r>
            <a:r>
              <a:rPr lang="en-US" sz="2600" dirty="0">
                <a:effectLst/>
              </a:rPr>
              <a:t>? </a:t>
            </a:r>
            <a:endParaRPr lang="en-US" sz="2600" dirty="0" smtClean="0">
              <a:effectLst/>
            </a:endParaRPr>
          </a:p>
          <a:p>
            <a:pPr lvl="1"/>
            <a:r>
              <a:rPr lang="en-US" sz="2200" dirty="0" smtClean="0">
                <a:effectLst/>
              </a:rPr>
              <a:t>What the enzyme is reacting with</a:t>
            </a:r>
          </a:p>
          <a:p>
            <a:pPr lvl="0"/>
            <a:r>
              <a:rPr lang="en-US" sz="2600" dirty="0" smtClean="0">
                <a:effectLst/>
              </a:rPr>
              <a:t>Products?</a:t>
            </a:r>
          </a:p>
          <a:p>
            <a:pPr lvl="1"/>
            <a:r>
              <a:rPr lang="en-US" sz="2200" dirty="0" smtClean="0">
                <a:effectLst/>
              </a:rPr>
              <a:t>What is produced by the enzyme</a:t>
            </a:r>
          </a:p>
          <a:p>
            <a:pPr lvl="0"/>
            <a:r>
              <a:rPr lang="en-US" sz="2600" dirty="0" smtClean="0">
                <a:effectLst/>
              </a:rPr>
              <a:t>Affected by? </a:t>
            </a:r>
          </a:p>
          <a:p>
            <a:pPr lvl="1"/>
            <a:r>
              <a:rPr lang="en-US" sz="2200" dirty="0" smtClean="0">
                <a:effectLst/>
              </a:rPr>
              <a:t>Temperature, pH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870611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Joining Amino Acids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280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1430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What type of bond joins amino acids?	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peptide</a:t>
            </a:r>
          </a:p>
          <a:p>
            <a:r>
              <a:rPr lang="en-US" dirty="0" smtClean="0">
                <a:effectLst/>
                <a:latin typeface="Arial" charset="0"/>
              </a:rPr>
              <a:t>What type of reaction is this?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condensation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9144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Amino Acids</a:t>
            </a:r>
          </a:p>
        </p:txBody>
      </p:sp>
      <p:sp>
        <p:nvSpPr>
          <p:cNvPr id="156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" y="533400"/>
            <a:ext cx="88392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20 different structures</a:t>
            </a:r>
          </a:p>
          <a:p>
            <a:r>
              <a:rPr lang="en-US">
                <a:effectLst/>
                <a:latin typeface="Arial" charset="0"/>
              </a:rPr>
              <a:t>64 possible nitrogenous base combinations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022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395538"/>
            <a:ext cx="69342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Text Box 6"/>
          <p:cNvSpPr txBox="1">
            <a:spLocks noChangeArrowheads="1"/>
          </p:cNvSpPr>
          <p:nvPr/>
        </p:nvSpPr>
        <p:spPr bwMode="auto">
          <a:xfrm>
            <a:off x="7604125" y="152400"/>
            <a:ext cx="15398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500">
                <a:hlinkClick r:id="rId5" action="ppaction://hlinksldjump"/>
              </a:rPr>
              <a:t>Go back</a:t>
            </a:r>
            <a:endParaRPr lang="en-US" sz="25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Forming Proteins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43362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43363" name="Picture 4" descr="dipeptide formation transparen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042400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Forming Peptide Bonds</a:t>
            </a:r>
          </a:p>
          <a:p>
            <a:r>
              <a:rPr lang="en-US" dirty="0">
                <a:hlinkClick r:id="rId2"/>
              </a:rPr>
              <a:t>http://www.yellowtang.org/</a:t>
            </a:r>
            <a:r>
              <a:rPr lang="en-US" dirty="0" smtClean="0">
                <a:hlinkClick r:id="rId2"/>
              </a:rPr>
              <a:t>chemistry.php</a:t>
            </a:r>
            <a:endParaRPr lang="en-US" dirty="0" smtClean="0"/>
          </a:p>
          <a:p>
            <a:r>
              <a:rPr lang="en-US" dirty="0" smtClean="0"/>
              <a:t>(Under peptide bonding0</a:t>
            </a:r>
          </a:p>
          <a:p>
            <a:r>
              <a:rPr lang="en-US" dirty="0">
                <a:hlinkClick r:id="rId3"/>
              </a:rPr>
              <a:t>http://www.yellowtang.org/animations/</a:t>
            </a:r>
            <a:r>
              <a:rPr lang="en-US" dirty="0" smtClean="0">
                <a:hlinkClick r:id="rId3"/>
              </a:rPr>
              <a:t>peptide_bonding.swf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37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3721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37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7" y="2667000"/>
            <a:ext cx="3429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8" y="1905000"/>
            <a:ext cx="488791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 of your proteins?</a:t>
            </a:r>
          </a:p>
          <a:p>
            <a:r>
              <a:rPr lang="en-US" dirty="0" smtClean="0"/>
              <a:t>Today: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Packets – page 12</a:t>
            </a:r>
          </a:p>
          <a:p>
            <a:pPr lvl="1"/>
            <a:r>
              <a:rPr lang="en-US" dirty="0" smtClean="0"/>
              <a:t>Review for the quarter-final!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Quarter final is Wednesday!</a:t>
            </a:r>
          </a:p>
          <a:p>
            <a:pPr lvl="1"/>
            <a:r>
              <a:rPr lang="en-US" dirty="0" smtClean="0"/>
              <a:t>Study guide is due Wednesday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512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179"/>
            <a:ext cx="8610600" cy="903221"/>
          </a:xfrm>
        </p:spPr>
        <p:txBody>
          <a:bodyPr/>
          <a:lstStyle/>
          <a:p>
            <a:r>
              <a:rPr lang="en-US" sz="3000" dirty="0" smtClean="0"/>
              <a:t>Review:  Nucleic Acids and Proteins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1" y="914400"/>
            <a:ext cx="8754079" cy="5486400"/>
          </a:xfrm>
        </p:spPr>
        <p:txBody>
          <a:bodyPr/>
          <a:lstStyle/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is the main function of nucleic acids? </a:t>
            </a:r>
            <a:endParaRPr lang="en-US" sz="2800" dirty="0" smtClean="0">
              <a:effectLst/>
            </a:endParaRPr>
          </a:p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elements compose nucleic acids? </a:t>
            </a:r>
            <a:endParaRPr lang="en-US" sz="2800" dirty="0" smtClean="0">
              <a:effectLst/>
            </a:endParaRPr>
          </a:p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are the two types of nucleic acids? ______________ and </a:t>
            </a:r>
            <a:r>
              <a:rPr lang="en-US" sz="2800" dirty="0" smtClean="0">
                <a:effectLst/>
              </a:rPr>
              <a:t>______________</a:t>
            </a:r>
          </a:p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is the monomer of nucleic acids</a:t>
            </a:r>
            <a:r>
              <a:rPr lang="en-US" sz="2800" dirty="0" smtClean="0">
                <a:effectLst/>
              </a:rPr>
              <a:t>?</a:t>
            </a:r>
          </a:p>
          <a:p>
            <a:r>
              <a:rPr lang="en-US" sz="2800" dirty="0">
                <a:effectLst/>
              </a:rPr>
              <a:t>W</a:t>
            </a:r>
            <a:r>
              <a:rPr lang="en-US" sz="2800" dirty="0" smtClean="0">
                <a:effectLst/>
              </a:rPr>
              <a:t>hat </a:t>
            </a:r>
            <a:r>
              <a:rPr lang="en-US" sz="2800" dirty="0">
                <a:effectLst/>
              </a:rPr>
              <a:t>elements compose proteins</a:t>
            </a:r>
            <a:r>
              <a:rPr lang="en-US" sz="2800" dirty="0" smtClean="0">
                <a:effectLst/>
              </a:rPr>
              <a:t>?</a:t>
            </a:r>
          </a:p>
          <a:p>
            <a:r>
              <a:rPr lang="en-US" sz="2800" dirty="0" smtClean="0">
                <a:effectLst/>
              </a:rPr>
              <a:t>Proteins </a:t>
            </a:r>
            <a:r>
              <a:rPr lang="en-US" sz="2800" dirty="0">
                <a:effectLst/>
              </a:rPr>
              <a:t>make enzymes.  What is their function? </a:t>
            </a:r>
            <a:endParaRPr lang="en-US" sz="2800" dirty="0" smtClean="0">
              <a:effectLst/>
            </a:endParaRPr>
          </a:p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is another functions of proteins</a:t>
            </a:r>
            <a:r>
              <a:rPr lang="en-US" sz="2800" dirty="0" smtClean="0">
                <a:effectLst/>
              </a:rPr>
              <a:t>?</a:t>
            </a:r>
          </a:p>
          <a:p>
            <a:r>
              <a:rPr lang="en-US" sz="2800" dirty="0" smtClean="0">
                <a:effectLst/>
              </a:rPr>
              <a:t>What </a:t>
            </a:r>
            <a:r>
              <a:rPr lang="en-US" sz="2800" dirty="0">
                <a:effectLst/>
              </a:rPr>
              <a:t>is the monomer of a protein? </a:t>
            </a:r>
            <a:endParaRPr lang="en-US" sz="28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605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latin typeface="Arial Black" charset="0"/>
              </a:rPr>
              <a:t>Section 2.3</a:t>
            </a:r>
            <a:br>
              <a:rPr lang="en-US" sz="5400" dirty="0" smtClean="0">
                <a:latin typeface="Arial Black" charset="0"/>
              </a:rPr>
            </a:br>
            <a:r>
              <a:rPr lang="en-US" sz="5400" dirty="0" smtClean="0">
                <a:latin typeface="Arial Black" charset="0"/>
              </a:rPr>
              <a:t>Carbon Compounds!</a:t>
            </a:r>
            <a:endParaRPr lang="en-US" sz="5400" dirty="0">
              <a:latin typeface="Arial Black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/>
          <a:lstStyle/>
          <a:p>
            <a:pPr marL="0" indent="0" algn="r" eaLnBrk="1" hangingPunct="1">
              <a:buFont typeface="Wingdings" charset="0"/>
              <a:buNone/>
              <a:defRPr/>
            </a:pPr>
            <a:r>
              <a:rPr lang="en-US" dirty="0" smtClean="0">
                <a:latin typeface="Arial" charset="0"/>
              </a:rPr>
              <a:t>Chapter 2</a:t>
            </a:r>
            <a:endParaRPr lang="en-US" dirty="0">
              <a:latin typeface="Arial" charset="0"/>
            </a:endParaRPr>
          </a:p>
          <a:p>
            <a:pPr marL="0" indent="0" eaLnBrk="1" hangingPunct="1">
              <a:buFont typeface="Wingdings" charset="0"/>
              <a:buNone/>
              <a:defRPr/>
            </a:pPr>
            <a:endParaRPr lang="en-US" dirty="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66"/>
            <a:ext cx="9144000" cy="6849533"/>
          </a:xfrm>
        </p:spPr>
        <p:txBody>
          <a:bodyPr/>
          <a:lstStyle/>
          <a:p>
            <a:pPr lvl="0"/>
            <a:r>
              <a:rPr lang="en-US" sz="2200" u="sng" dirty="0">
                <a:effectLst/>
              </a:rPr>
              <a:t>REVIEW</a:t>
            </a:r>
            <a:r>
              <a:rPr lang="en-US" sz="2200" dirty="0">
                <a:effectLst/>
              </a:rPr>
              <a:t>:  Use the pictures below to help fill in the blanks</a:t>
            </a:r>
            <a:r>
              <a:rPr lang="en-US" sz="2200" dirty="0" smtClean="0">
                <a:effectLst/>
              </a:rPr>
              <a:t>.</a:t>
            </a:r>
            <a:endParaRPr lang="en-US" sz="2200" dirty="0">
              <a:effectLst/>
            </a:endParaRPr>
          </a:p>
          <a:p>
            <a:pPr lvl="0"/>
            <a:r>
              <a:rPr lang="en-US" sz="2200" dirty="0">
                <a:effectLst/>
              </a:rPr>
              <a:t>Proteins also make up </a:t>
            </a:r>
            <a:r>
              <a:rPr lang="en-US" sz="2200" dirty="0" smtClean="0">
                <a:effectLst/>
              </a:rPr>
              <a:t>______________________</a:t>
            </a:r>
            <a:r>
              <a:rPr lang="en-US" sz="2200" dirty="0">
                <a:effectLst/>
              </a:rPr>
              <a:t>, which are biological catalysts.  They help speed up chemical reactions by lowering the ______________________ energy of the reaction.  Enzymes break down or build up various substances, or ______________________ to form new products.  This reaction occurs in the _________________ site of the enzyme.  However, factors like ________________ or increasing or decreasing ________________________ may cause a change in the active site, causing the enzyme to ___________________________________.  Diastase is an example of an enzyme that breaks down ______________________.</a:t>
            </a:r>
          </a:p>
          <a:p>
            <a:endParaRPr lang="en-US" sz="22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4187906"/>
            <a:ext cx="7086600" cy="267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0" y="284202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Enzymes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990600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activation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600200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substrates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0" y="1981200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active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2362200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pH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9600" y="2646402"/>
            <a:ext cx="36575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temperature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57600" y="2971801"/>
            <a:ext cx="502920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Slow / stop functioning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99" y="3657600"/>
            <a:ext cx="2133601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starch</a:t>
            </a:r>
            <a:endParaRPr lang="en-US" sz="3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3981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Complete page 16 in green packet (last page)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135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Assignment – End of section 2.3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49</a:t>
            </a:r>
          </a:p>
          <a:p>
            <a:pPr>
              <a:defRPr/>
            </a:pPr>
            <a:r>
              <a:rPr lang="en-US" dirty="0" smtClean="0"/>
              <a:t>#1-3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643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76200"/>
            <a:ext cx="91440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500" dirty="0" smtClean="0">
                <a:effectLst/>
                <a:latin typeface="Arial Black" charset="0"/>
              </a:rPr>
              <a:t>Enzyme Example - </a:t>
            </a:r>
            <a:r>
              <a:rPr lang="en-US" sz="3500" u="sng" dirty="0" smtClean="0">
                <a:effectLst/>
                <a:latin typeface="Arial Black" charset="0"/>
              </a:rPr>
              <a:t>Salivary </a:t>
            </a:r>
            <a:r>
              <a:rPr lang="en-US" sz="3500" u="sng" dirty="0">
                <a:effectLst/>
                <a:latin typeface="Arial Black" charset="0"/>
              </a:rPr>
              <a:t>amylase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5562600" cy="556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 dirty="0">
                <a:effectLst/>
                <a:latin typeface="Arial" charset="0"/>
              </a:rPr>
              <a:t>An enzyme that </a:t>
            </a:r>
            <a:r>
              <a:rPr lang="en-US" sz="2800" dirty="0" smtClean="0">
                <a:effectLst/>
                <a:latin typeface="Arial" charset="0"/>
              </a:rPr>
              <a:t>catalyzes </a:t>
            </a:r>
            <a:r>
              <a:rPr lang="en-US" sz="2800" dirty="0">
                <a:effectLst/>
                <a:latin typeface="Arial" charset="0"/>
              </a:rPr>
              <a:t>the breakdown of </a:t>
            </a:r>
            <a:r>
              <a:rPr lang="en-US" sz="2800" b="1" dirty="0">
                <a:effectLst/>
                <a:latin typeface="Arial" charset="0"/>
              </a:rPr>
              <a:t>starch</a:t>
            </a:r>
            <a:r>
              <a:rPr lang="en-US" sz="2800" dirty="0">
                <a:effectLst/>
                <a:latin typeface="Arial" charset="0"/>
              </a:rPr>
              <a:t> into </a:t>
            </a:r>
            <a:r>
              <a:rPr lang="en-US" sz="2800" b="1" dirty="0">
                <a:effectLst/>
                <a:latin typeface="Arial" charset="0"/>
              </a:rPr>
              <a:t>sugars</a:t>
            </a:r>
          </a:p>
          <a:p>
            <a:r>
              <a:rPr lang="en-US" sz="2800" dirty="0">
                <a:effectLst/>
                <a:latin typeface="Arial" charset="0"/>
              </a:rPr>
              <a:t>Which type of reaction is this?</a:t>
            </a:r>
          </a:p>
          <a:p>
            <a:pPr lvl="1"/>
            <a:r>
              <a:rPr lang="en-US" sz="2400" dirty="0" smtClean="0">
                <a:effectLst/>
                <a:latin typeface="Arial" charset="0"/>
                <a:ea typeface="ＭＳ Ｐゴシック" charset="0"/>
              </a:rPr>
              <a:t>hydrolysis</a:t>
            </a:r>
            <a:endParaRPr lang="en-US" sz="2400" dirty="0">
              <a:effectLst/>
              <a:latin typeface="Arial" charset="0"/>
              <a:ea typeface="ＭＳ Ｐゴシック" charset="0"/>
            </a:endParaRPr>
          </a:p>
          <a:p>
            <a:r>
              <a:rPr lang="en-US" sz="2800" dirty="0">
                <a:effectLst/>
                <a:latin typeface="Arial" charset="0"/>
              </a:rPr>
              <a:t>Amylase acts on starch to produce maltose (a disaccharide) - this is further broken down in the small intestine by maltase to give 2 glucose monomers 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348" y="3200400"/>
            <a:ext cx="269865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555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48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 - Enzymes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534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Proteins also make enzymes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These are </a:t>
            </a:r>
            <a:r>
              <a:rPr lang="en-US" u="sng" dirty="0">
                <a:latin typeface="Arial" charset="0"/>
                <a:ea typeface="ＭＳ Ｐゴシック" charset="0"/>
              </a:rPr>
              <a:t>biological catalysts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Substrate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Reactant being changed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Active site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Place on enzyme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where reaction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occurs</a:t>
            </a:r>
          </a:p>
          <a:p>
            <a:pPr eaLnBrk="1" hangingPunct="1">
              <a:defRPr/>
            </a:pPr>
            <a:endParaRPr lang="en-US" sz="2800" dirty="0">
              <a:latin typeface="Arial" charset="0"/>
            </a:endParaRPr>
          </a:p>
        </p:txBody>
      </p:sp>
      <p:pic>
        <p:nvPicPr>
          <p:cNvPr id="138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55938"/>
            <a:ext cx="51054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3657600" y="12192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85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 - Enzymes</a:t>
            </a:r>
          </a:p>
        </p:txBody>
      </p:sp>
      <p:sp>
        <p:nvSpPr>
          <p:cNvPr id="141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2192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Enzyme</a:t>
            </a:r>
          </a:p>
          <a:p>
            <a:pPr lvl="1"/>
            <a:r>
              <a:rPr lang="en-US" sz="900">
                <a:effectLst/>
                <a:latin typeface="Arial" charset="0"/>
                <a:ea typeface="ＭＳ Ｐゴシック" charset="0"/>
                <a:hlinkClick r:id="rId3"/>
              </a:rPr>
              <a:t>http://my.hrw.com/sh/hm2/0030724872/student/ch03/sec03/qc08/hm203_03_q08fs.htm</a:t>
            </a:r>
            <a:endParaRPr lang="en-US" sz="900">
              <a:effectLst/>
              <a:latin typeface="Arial" charset="0"/>
              <a:ea typeface="ＭＳ Ｐゴシック" charset="0"/>
            </a:endParaRPr>
          </a:p>
          <a:p>
            <a:r>
              <a:rPr lang="en-US" sz="2400">
                <a:effectLst/>
                <a:latin typeface="Arial" charset="0"/>
              </a:rPr>
              <a:t>A</a:t>
            </a:r>
          </a:p>
          <a:p>
            <a:endParaRPr lang="en-US" sz="2400">
              <a:effectLst/>
              <a:latin typeface="Arial" charset="0"/>
            </a:endParaRPr>
          </a:p>
          <a:p>
            <a:endParaRPr lang="en-US" sz="1000">
              <a:effectLst/>
              <a:latin typeface="Arial" charset="0"/>
            </a:endParaRPr>
          </a:p>
        </p:txBody>
      </p:sp>
      <p:pic>
        <p:nvPicPr>
          <p:cNvPr id="141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47888"/>
            <a:ext cx="6324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146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848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 dirty="0">
                <a:latin typeface="Calibri" charset="0"/>
              </a:rPr>
              <a:t>Biochemistry</a:t>
            </a:r>
          </a:p>
        </p:txBody>
      </p:sp>
      <p:sp>
        <p:nvSpPr>
          <p:cNvPr id="14848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u="sng" dirty="0">
                <a:latin typeface="Calibri" charset="0"/>
              </a:rPr>
              <a:t>Describe</a:t>
            </a:r>
            <a:r>
              <a:rPr lang="en-US" sz="3200" dirty="0">
                <a:latin typeface="Calibri" charset="0"/>
              </a:rPr>
              <a:t>:</a:t>
            </a:r>
          </a:p>
          <a:p>
            <a:pPr eaLnBrk="1" hangingPunct="1"/>
            <a:r>
              <a:rPr lang="en-US" sz="1800" dirty="0">
                <a:latin typeface="Calibri" charset="0"/>
              </a:rPr>
              <a:t>Macromolecule - </a:t>
            </a: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r>
              <a:rPr lang="en-US" sz="1800" dirty="0">
                <a:latin typeface="Calibri" charset="0"/>
              </a:rPr>
              <a:t>Monomer –</a:t>
            </a: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r>
              <a:rPr lang="en-US" sz="1800" dirty="0">
                <a:latin typeface="Calibri" charset="0"/>
              </a:rPr>
              <a:t>Polymer -  </a:t>
            </a: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u="sng" dirty="0">
                <a:latin typeface="Calibri" pitchFamily="34" charset="0"/>
                <a:ea typeface="+mn-ea"/>
                <a:cs typeface="+mn-cs"/>
              </a:rPr>
              <a:t>Describe:</a:t>
            </a: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Proteins:</a:t>
            </a: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Nucleic Acids:</a:t>
            </a:r>
            <a:endParaRPr lang="en-US" sz="1600" dirty="0">
              <a:latin typeface="Calibri" pitchFamily="34" charset="0"/>
              <a:ea typeface="+mn-ea"/>
              <a:cs typeface="+mn-cs"/>
            </a:endParaRPr>
          </a:p>
          <a:p>
            <a:pPr marL="342900" indent="-342900"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4848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u="sng">
                <a:latin typeface="Calibri" charset="0"/>
              </a:rPr>
              <a:t>Reaction Types:</a:t>
            </a:r>
          </a:p>
          <a:p>
            <a:pPr eaLnBrk="1" hangingPunct="1"/>
            <a:r>
              <a:rPr lang="en-US" sz="1800" u="sng">
                <a:latin typeface="Calibri" charset="0"/>
              </a:rPr>
              <a:t>Condensation – 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Hydroysis</a:t>
            </a:r>
            <a:endParaRPr lang="en-US" sz="1800">
              <a:latin typeface="Calibri" charset="0"/>
            </a:endParaRPr>
          </a:p>
        </p:txBody>
      </p:sp>
      <p:sp>
        <p:nvSpPr>
          <p:cNvPr id="148490" name="TextBox 12"/>
          <p:cNvSpPr txBox="1">
            <a:spLocks noChangeArrowheads="1"/>
          </p:cNvSpPr>
          <p:nvPr/>
        </p:nvSpPr>
        <p:spPr bwMode="auto">
          <a:xfrm>
            <a:off x="4572000" y="3429000"/>
            <a:ext cx="441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latin typeface="Calibri" charset="0"/>
              </a:rPr>
              <a:t>	        </a:t>
            </a:r>
            <a:r>
              <a:rPr lang="en-US" sz="1800" u="sng" dirty="0">
                <a:latin typeface="Calibri" charset="0"/>
              </a:rPr>
              <a:t>Carbohydrates:</a:t>
            </a: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r>
              <a:rPr lang="en-US" sz="1800" u="sng" dirty="0">
                <a:latin typeface="Calibri" charset="0"/>
              </a:rPr>
              <a:t>Lipids:</a:t>
            </a:r>
            <a:endParaRPr lang="en-US" sz="1800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r>
              <a:rPr lang="en-US" dirty="0" smtClean="0"/>
              <a:t>Review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838200"/>
            <a:ext cx="4648200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Which </a:t>
            </a:r>
            <a:r>
              <a:rPr lang="en-US" sz="2600" dirty="0">
                <a:effectLst/>
              </a:rPr>
              <a:t>of the following is NOT a </a:t>
            </a:r>
            <a:r>
              <a:rPr lang="en-US" sz="2600" dirty="0" smtClean="0">
                <a:effectLst/>
              </a:rPr>
              <a:t>monomer?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Amino acid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Nucleotide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Protein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sz="26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Amino </a:t>
            </a:r>
            <a:r>
              <a:rPr lang="en-US" sz="2600" dirty="0">
                <a:effectLst/>
              </a:rPr>
              <a:t>acids are monomers of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Nucleotides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Carbohydrates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Lipids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Proteins</a:t>
            </a:r>
            <a:endParaRPr lang="en-US" sz="2600" dirty="0">
              <a:effectLst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1" y="838200"/>
            <a:ext cx="4495800" cy="5257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Polysaccharides are what form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Carbohydrates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Proteins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Unsaturated </a:t>
            </a:r>
            <a:r>
              <a:rPr lang="en-US" sz="2300" dirty="0" smtClean="0">
                <a:effectLst/>
              </a:rPr>
              <a:t>fats</a:t>
            </a: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This is the reaction that is involved in building polymers with the </a:t>
            </a:r>
            <a:r>
              <a:rPr lang="en-US" sz="2300" b="1" dirty="0">
                <a:effectLst/>
              </a:rPr>
              <a:t>removal of a water molecule</a:t>
            </a:r>
            <a:r>
              <a:rPr lang="en-US" sz="2300" dirty="0">
                <a:effectLst/>
              </a:rPr>
              <a:t> from the reactants is called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hydrolysis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protein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 err="1">
                <a:effectLst/>
              </a:rPr>
              <a:t>Glycosynthesis</a:t>
            </a:r>
            <a:endParaRPr lang="en-US" sz="23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condensation reaction</a:t>
            </a:r>
          </a:p>
          <a:p>
            <a:pPr marL="0" lvl="0" indent="0">
              <a:buClrTx/>
              <a:buNone/>
            </a:pP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300" dirty="0">
              <a:effectLst/>
            </a:endParaRPr>
          </a:p>
          <a:p>
            <a:endParaRPr lang="en-US" sz="2300" dirty="0"/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70075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Glycogen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how plants store carbs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how animals store carbs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used for structure in plants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a type of lipid</a:t>
            </a:r>
          </a:p>
          <a:p>
            <a:pPr marL="0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 carb used for structure in plants 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Glycogen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Cellulose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Starch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These form cell membranes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Phospholipids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T/F – Fats have more energy than carbs.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sz="2400" dirty="0">
                <a:effectLst/>
              </a:rPr>
              <a:t>Same chemical formula, but different structure = </a:t>
            </a:r>
            <a:r>
              <a:rPr lang="en-US" sz="2400" dirty="0" smtClean="0">
                <a:effectLst/>
              </a:rPr>
              <a:t>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Carbs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 smtClean="0">
                <a:effectLst/>
              </a:rPr>
              <a:t>Monosaccharides</a:t>
            </a:r>
            <a:endParaRPr lang="en-US" dirty="0" smtClean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Isomers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751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Organic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90600"/>
            <a:ext cx="8235950" cy="54864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effectLst/>
                <a:latin typeface="Arial" charset="0"/>
              </a:rPr>
              <a:t>Review</a:t>
            </a:r>
            <a:r>
              <a:rPr lang="en-US" sz="2600" b="1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element is in most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organic compounds?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CARBON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How many valence electrons does carbon have?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Four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type of bonds can carbon form?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Single, double or 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triple bonds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600" b="1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  <a:ea typeface="ＭＳ Ｐゴシック" charset="0"/>
            </a:endParaRP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89388"/>
            <a:ext cx="34290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>
              <a:effectLst/>
              <a:latin typeface="Arial Black" charset="0"/>
            </a:endParaRPr>
          </a:p>
        </p:txBody>
      </p:sp>
      <p:sp>
        <p:nvSpPr>
          <p:cNvPr id="146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sz="15000" dirty="0">
                <a:effectLst/>
                <a:latin typeface="Arial Black" charset="0"/>
              </a:rPr>
              <a:t>The End</a:t>
            </a:r>
            <a:endParaRPr lang="en-US" sz="15000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10/29    Quarter Final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out your study guide to turn in</a:t>
            </a:r>
          </a:p>
          <a:p>
            <a:endParaRPr lang="en-US" dirty="0"/>
          </a:p>
          <a:p>
            <a:r>
              <a:rPr lang="en-US" dirty="0" smtClean="0"/>
              <a:t>You must be silent the entire period.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 will not be here tomorrow…be good!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685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Screen Shot 2014-10-22 at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075" y="3276600"/>
            <a:ext cx="5030525" cy="355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0"/>
            <a:ext cx="1981200" cy="1431925"/>
          </a:xfrm>
        </p:spPr>
        <p:txBody>
          <a:bodyPr/>
          <a:lstStyle/>
          <a:p>
            <a:r>
              <a:rPr lang="en-US" dirty="0" smtClean="0"/>
              <a:t>#33</a:t>
            </a:r>
            <a:endParaRPr lang="en-US" dirty="0"/>
          </a:p>
        </p:txBody>
      </p:sp>
      <p:pic>
        <p:nvPicPr>
          <p:cNvPr id="1025" name="Picture 1" descr="Screen Shot 2014-10-22 at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689" y="10886"/>
            <a:ext cx="5180311" cy="235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133600"/>
            <a:ext cx="4724400" cy="2514600"/>
            <a:chOff x="6768" y="9828"/>
            <a:chExt cx="5040" cy="2139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6768" y="9828"/>
              <a:ext cx="5040" cy="2139"/>
              <a:chOff x="0" y="0"/>
              <a:chExt cx="4800600" cy="2590800"/>
            </a:xfrm>
          </p:grpSpPr>
          <p:pic>
            <p:nvPicPr>
              <p:cNvPr id="8" name="Picture 2" descr="Screen Shot 2014-10-21 at 8.44.19 A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800600" cy="256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ounded Rectangle 3"/>
              <p:cNvSpPr>
                <a:spLocks noChangeArrowheads="1"/>
              </p:cNvSpPr>
              <p:nvPr/>
            </p:nvSpPr>
            <p:spPr bwMode="auto">
              <a:xfrm>
                <a:off x="3657600" y="2209800"/>
                <a:ext cx="381000" cy="38100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7308" y="10008"/>
              <a:ext cx="342" cy="3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1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A</a:t>
              </a:r>
              <a:endParaRPr lang="en-US" sz="1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008" y="10008"/>
              <a:ext cx="180" cy="3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1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B</a:t>
              </a:r>
              <a:endParaRPr lang="en-US" sz="1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 bwMode="auto">
          <a:xfrm>
            <a:off x="304800" y="1066800"/>
            <a:ext cx="1981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dirty="0" smtClean="0"/>
              <a:t>#34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6400800" y="2514600"/>
            <a:ext cx="2362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dirty="0" smtClean="0"/>
              <a:t>#35-37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647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65"/>
            <a:ext cx="8385175" cy="835736"/>
          </a:xfrm>
        </p:spPr>
        <p:txBody>
          <a:bodyPr/>
          <a:lstStyle/>
          <a:p>
            <a:r>
              <a:rPr lang="en-US" dirty="0" smtClean="0"/>
              <a:t>10/28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464550" cy="5257800"/>
          </a:xfrm>
        </p:spPr>
        <p:txBody>
          <a:bodyPr/>
          <a:lstStyle/>
          <a:p>
            <a:r>
              <a:rPr lang="en-US" dirty="0" smtClean="0"/>
              <a:t>Carb function = ?</a:t>
            </a:r>
          </a:p>
          <a:p>
            <a:r>
              <a:rPr lang="en-US" dirty="0" smtClean="0"/>
              <a:t>Lipid function = ?</a:t>
            </a:r>
          </a:p>
          <a:p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Last day of MP I!!</a:t>
            </a:r>
          </a:p>
          <a:p>
            <a:pPr lvl="1"/>
            <a:r>
              <a:rPr lang="en-US" dirty="0" smtClean="0"/>
              <a:t>Take out your study guide and start working immediately!</a:t>
            </a:r>
          </a:p>
          <a:p>
            <a:pPr lvl="1"/>
            <a:r>
              <a:rPr lang="en-US" dirty="0" smtClean="0"/>
              <a:t>We will review in 20 minutes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Green packet - page 16 review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Final / Study guide = Tomorrow!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773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occurring below?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00" y="3048000"/>
            <a:ext cx="8382000" cy="3810000"/>
            <a:chOff x="336" y="816"/>
            <a:chExt cx="4416" cy="1863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3158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 descr="Screen Shot 2013-11-14 at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081" y="0"/>
            <a:ext cx="6880569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Screen Shot 2013-11-14 at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648201"/>
            <a:ext cx="9095439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942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4114800" cy="762000"/>
          </a:xfrm>
        </p:spPr>
        <p:txBody>
          <a:bodyPr/>
          <a:lstStyle/>
          <a:p>
            <a:r>
              <a:rPr lang="en-US" sz="4000" dirty="0" smtClean="0"/>
              <a:t>TEST IMAGES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209"/>
            <a:ext cx="3810000" cy="35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267200"/>
            <a:ext cx="8153400" cy="2333625"/>
            <a:chOff x="801" y="5584"/>
            <a:chExt cx="10440" cy="241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1" y="5944"/>
              <a:ext cx="4320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1" y="5584"/>
              <a:ext cx="2556" cy="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801" y="6124"/>
              <a:ext cx="3240" cy="1800"/>
              <a:chOff x="576" y="5967"/>
              <a:chExt cx="4005" cy="2199"/>
            </a:xfrm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" y="5967"/>
                <a:ext cx="4005" cy="2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9CC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66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Rectangle 7"/>
              <p:cNvSpPr>
                <a:spLocks noChangeArrowheads="1"/>
              </p:cNvSpPr>
              <p:nvPr/>
            </p:nvSpPr>
            <p:spPr bwMode="auto">
              <a:xfrm>
                <a:off x="3501" y="6664"/>
                <a:ext cx="108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4724400" y="144462"/>
            <a:ext cx="4275138" cy="3970338"/>
            <a:chOff x="864" y="11524"/>
            <a:chExt cx="3367" cy="2804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1526"/>
              <a:ext cx="1776" cy="2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66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1" y="11524"/>
              <a:ext cx="1450" cy="2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66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7960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7315200" cy="51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600" dirty="0">
                <a:effectLst/>
                <a:latin typeface="Arial Black" charset="0"/>
              </a:rPr>
              <a:t>REVIEW:  write answers somewhere…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81000"/>
            <a:ext cx="9144000" cy="6477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monomer?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the three </a:t>
            </a:r>
            <a:r>
              <a:rPr lang="en-US" sz="2800" dirty="0" smtClean="0">
                <a:effectLst/>
                <a:latin typeface="Arial" charset="0"/>
              </a:rPr>
              <a:t>monosaccharide's examples?</a:t>
            </a: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macromolecule?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</a:t>
            </a:r>
            <a:r>
              <a:rPr lang="en-US" sz="2800" dirty="0" smtClean="0">
                <a:effectLst/>
                <a:latin typeface="Arial" charset="0"/>
              </a:rPr>
              <a:t>does </a:t>
            </a:r>
            <a:r>
              <a:rPr lang="ja-JP" altLang="en-US" sz="2800" dirty="0" smtClean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poly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</a:t>
            </a:r>
            <a:r>
              <a:rPr lang="en-US" sz="2800" dirty="0" smtClean="0">
                <a:effectLst/>
                <a:latin typeface="Arial" charset="0"/>
              </a:rPr>
              <a:t>are the 2 main function </a:t>
            </a:r>
            <a:r>
              <a:rPr lang="en-US" sz="2800" dirty="0">
                <a:effectLst/>
                <a:latin typeface="Arial" charset="0"/>
              </a:rPr>
              <a:t>of </a:t>
            </a:r>
            <a:r>
              <a:rPr lang="en-US" sz="2800" dirty="0" smtClean="0">
                <a:effectLst/>
                <a:latin typeface="Arial" charset="0"/>
              </a:rPr>
              <a:t>carbs in </a:t>
            </a:r>
            <a:r>
              <a:rPr lang="en-US" sz="2800" dirty="0">
                <a:effectLst/>
                <a:latin typeface="Arial" charset="0"/>
              </a:rPr>
              <a:t>plants?  </a:t>
            </a: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is the function of carbs in </a:t>
            </a:r>
            <a:r>
              <a:rPr lang="en-US" sz="2800" dirty="0">
                <a:effectLst/>
                <a:latin typeface="Arial" charset="0"/>
              </a:rPr>
              <a:t>animals?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</a:t>
            </a:r>
            <a:r>
              <a:rPr lang="en-US" sz="2800" dirty="0" smtClean="0">
                <a:effectLst/>
                <a:latin typeface="Arial" charset="0"/>
              </a:rPr>
              <a:t>two main </a:t>
            </a:r>
            <a:r>
              <a:rPr lang="en-US" sz="2800" dirty="0">
                <a:effectLst/>
                <a:latin typeface="Arial" charset="0"/>
              </a:rPr>
              <a:t>functions of lipids?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</a:t>
            </a:r>
            <a:r>
              <a:rPr lang="en-US" sz="2800" dirty="0">
                <a:effectLst/>
                <a:latin typeface="Arial" charset="0"/>
              </a:rPr>
              <a:t>is the monomer of carbohydrates?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does </a:t>
            </a:r>
            <a:r>
              <a:rPr lang="ja-JP" altLang="en-US" sz="2800" dirty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disaccharide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the function of a condensation reaction?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Same chemical formula, but different structure = 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type of reaction breaks down polymers?? 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are the elements that make up most organic compounds?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</a:pPr>
            <a:endParaRPr lang="en-US" sz="2800" dirty="0"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15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6" y="0"/>
            <a:ext cx="9140753" cy="5715000"/>
          </a:xfrm>
        </p:spPr>
        <p:txBody>
          <a:bodyPr/>
          <a:lstStyle/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/>
              <a:t>What is the chemical formula for glucose</a:t>
            </a:r>
            <a:r>
              <a:rPr lang="en-US" sz="2800" dirty="0" smtClean="0"/>
              <a:t>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monomer of nucleic acids?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monomer of proteins?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function of proteins?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/>
              <a:t>What macromolecule composes enzymes</a:t>
            </a:r>
            <a:r>
              <a:rPr lang="en-US" sz="2800" dirty="0" smtClean="0"/>
              <a:t>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type of reaction is occurring below?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</a:t>
            </a:r>
            <a:r>
              <a:rPr lang="en-US" sz="2800" u="sng" dirty="0" smtClean="0"/>
              <a:t>product</a:t>
            </a:r>
            <a:r>
              <a:rPr lang="en-US" sz="2800" dirty="0" smtClean="0"/>
              <a:t> of the reaction</a:t>
            </a:r>
            <a:r>
              <a:rPr lang="en-US" sz="2800" dirty="0"/>
              <a:t>?</a:t>
            </a:r>
            <a:endParaRPr lang="en-US" sz="2800" dirty="0" smtClean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81000" y="3657600"/>
            <a:ext cx="8153400" cy="32004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1926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79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39" name="Picture 2" descr="Reinforc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5513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942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Organic Compounds</a:t>
            </a:r>
          </a:p>
        </p:txBody>
      </p:sp>
      <p:sp>
        <p:nvSpPr>
          <p:cNvPr id="263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08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Organic Compounds</a:t>
            </a:r>
            <a:r>
              <a:rPr lang="en-US" u="sng" dirty="0">
                <a:effectLst/>
                <a:latin typeface="Arial" charset="0"/>
              </a:rPr>
              <a:t> </a:t>
            </a:r>
            <a:r>
              <a:rPr lang="en-US" dirty="0">
                <a:effectLst/>
                <a:latin typeface="Arial" charset="0"/>
              </a:rPr>
              <a:t>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carbon atoms joined by covalent bonds and may include other elements </a:t>
            </a:r>
          </a:p>
          <a:p>
            <a:pPr lvl="1"/>
            <a:r>
              <a:rPr lang="en-US" u="sng" dirty="0">
                <a:effectLst/>
                <a:latin typeface="Arial" charset="0"/>
                <a:ea typeface="ＭＳ Ｐゴシック" charset="0"/>
              </a:rPr>
              <a:t>Important elements are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(other than carbon)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Hydrogen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Nitrogen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Oxygen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Sulfur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Phosphorus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52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in your study guide</a:t>
            </a:r>
          </a:p>
          <a:p>
            <a:r>
              <a:rPr lang="en-US" dirty="0" smtClean="0"/>
              <a:t>Turn in your crosswords</a:t>
            </a:r>
          </a:p>
          <a:p>
            <a:endParaRPr lang="en-US" dirty="0"/>
          </a:p>
          <a:p>
            <a:r>
              <a:rPr lang="en-US" dirty="0" err="1" smtClean="0"/>
              <a:t>Scantron</a:t>
            </a:r>
            <a:r>
              <a:rPr lang="en-US" dirty="0" smtClean="0"/>
              <a:t> – start on #101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751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400"/>
            <a:ext cx="8385175" cy="1431925"/>
          </a:xfrm>
        </p:spPr>
        <p:txBody>
          <a:bodyPr/>
          <a:lstStyle/>
          <a:p>
            <a:r>
              <a:rPr lang="en-US" dirty="0" smtClean="0"/>
              <a:t>11/4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410200"/>
          </a:xfrm>
        </p:spPr>
        <p:txBody>
          <a:bodyPr/>
          <a:lstStyle/>
          <a:p>
            <a:r>
              <a:rPr lang="en-US" dirty="0" smtClean="0"/>
              <a:t>11/4 ATB </a:t>
            </a:r>
            <a:r>
              <a:rPr lang="en-US" dirty="0" smtClean="0">
                <a:sym typeface="Wingdings"/>
              </a:rPr>
              <a:t> What is the function of a condensation reaction?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Test corrections</a:t>
            </a:r>
          </a:p>
          <a:p>
            <a:pPr lvl="1"/>
            <a:r>
              <a:rPr lang="en-US" dirty="0" smtClean="0">
                <a:sym typeface="Wingdings"/>
              </a:rPr>
              <a:t>I’ve circled the #’s you got wrong on your test</a:t>
            </a:r>
          </a:p>
          <a:p>
            <a:pPr lvl="1"/>
            <a:r>
              <a:rPr lang="en-US" dirty="0" smtClean="0">
                <a:sym typeface="Wingdings"/>
              </a:rPr>
              <a:t>You may use your notes / book to put the correct answer and improve your grade</a:t>
            </a:r>
          </a:p>
          <a:p>
            <a:pPr lvl="1"/>
            <a:r>
              <a:rPr lang="en-US" dirty="0" smtClean="0">
                <a:sym typeface="Wingdings"/>
              </a:rPr>
              <a:t>You must work on this by yourself, b/c it’s your test</a:t>
            </a:r>
          </a:p>
          <a:p>
            <a:pPr lvl="1"/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94859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0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8573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7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66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We create synthetic polymers</a:t>
            </a:r>
          </a:p>
        </p:txBody>
      </p:sp>
      <p:sp>
        <p:nvSpPr>
          <p:cNvPr id="151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685800"/>
            <a:ext cx="82296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400" b="1">
                <a:effectLst/>
                <a:latin typeface="Arial" charset="0"/>
              </a:rPr>
              <a:t>Plastics</a:t>
            </a:r>
            <a:r>
              <a:rPr lang="en-US" sz="2400">
                <a:effectLst/>
                <a:latin typeface="Arial" charset="0"/>
              </a:rPr>
              <a:t> = synthetic (human-made) polymers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Best known by their brand names (Nylon, Teflon, Kevlar)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Many are derived from petroleum hydrocarbons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Valuable because they resist chemical breakdown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Problematic because they cause long-lasting waste and pollution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Wildlife and health problems, water quality issues, harmful to marine animals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We must design less-polluting alternatives and increase recycling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1752600"/>
            <a:ext cx="6934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Answer the following: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1. What elements are in carbohydrates?</a:t>
            </a:r>
          </a:p>
          <a:p>
            <a:pPr>
              <a:lnSpc>
                <a:spcPct val="110000"/>
              </a:lnSpc>
            </a:pPr>
            <a:r>
              <a:rPr lang="en-US" sz="2400">
                <a:effectLst/>
                <a:latin typeface="Arial" charset="0"/>
              </a:rPr>
              <a:t>2. What are the three categories of carbohydrates?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3. What are the simplest carbohydrates called?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4. Identify three simple sugars.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5. What is the CHEMICAL FORMULA for any simple sugar?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6. What are ALL monosaccharides to each other, because they have the same chemical formula?</a:t>
            </a:r>
          </a:p>
        </p:txBody>
      </p:sp>
      <p:sp>
        <p:nvSpPr>
          <p:cNvPr id="153602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10600" cy="5257800"/>
          </a:xfrm>
        </p:spPr>
        <p:txBody>
          <a:bodyPr/>
          <a:lstStyle/>
          <a:p>
            <a:r>
              <a:rPr lang="en-US" sz="2400">
                <a:effectLst/>
                <a:latin typeface="Arial" charset="0"/>
              </a:rPr>
              <a:t>7. When 2 simple sugars bond together, what is the NEW PRODUCT?</a:t>
            </a:r>
          </a:p>
          <a:p>
            <a:r>
              <a:rPr lang="en-US" sz="2400">
                <a:effectLst/>
                <a:latin typeface="Arial" charset="0"/>
              </a:rPr>
              <a:t>8. When ANY 2 molecules join together, and water is lost in the joining, what is that called?</a:t>
            </a:r>
          </a:p>
          <a:p>
            <a:r>
              <a:rPr lang="en-US" sz="2400">
                <a:effectLst/>
                <a:latin typeface="Arial" charset="0"/>
              </a:rPr>
              <a:t>9.  Because all monosaccharides are isomers of each other, what MUST be true about ALL DISACCHARIDES?!</a:t>
            </a:r>
          </a:p>
        </p:txBody>
      </p:sp>
      <p:sp>
        <p:nvSpPr>
          <p:cNvPr id="155650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autoUpdateAnimBg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Functional groups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Attached to the carbon – influences the compounds properties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Ex: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Ethanol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Oh hydroxyl group – makes molecule polar (hydrophilic)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 descr="E:\ethan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62575"/>
            <a:ext cx="2628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1981200" y="5715000"/>
            <a:ext cx="1447800" cy="838200"/>
          </a:xfrm>
          <a:prstGeom prst="ellipse">
            <a:avLst/>
          </a:prstGeom>
          <a:noFill/>
          <a:ln w="25400" cap="flat" cmpd="sng" algn="ctr">
            <a:solidFill>
              <a:schemeClr val="tx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pic>
        <p:nvPicPr>
          <p:cNvPr id="1597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2819400"/>
            <a:ext cx="33893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28600"/>
            <a:ext cx="91440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Hydrocarbons</a:t>
            </a:r>
            <a:r>
              <a:rPr lang="en-US" dirty="0">
                <a:effectLst/>
                <a:latin typeface="Arial" charset="0"/>
              </a:rPr>
              <a:t> 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Compounds that contain only carbon and hydrogen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The simplest hydrocarbon is methane or CH</a:t>
            </a:r>
            <a:r>
              <a:rPr lang="en-US" baseline="-25000" dirty="0">
                <a:effectLst/>
                <a:latin typeface="Arial" charset="0"/>
                <a:ea typeface="ＭＳ Ｐゴシック" charset="0"/>
              </a:rPr>
              <a:t>4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Hydrocarbons can be a gas, liquid or solid</a:t>
            </a:r>
          </a:p>
          <a:p>
            <a:endParaRPr lang="en-US" dirty="0">
              <a:effectLst/>
              <a:latin typeface="Arial" charset="0"/>
            </a:endParaRPr>
          </a:p>
        </p:txBody>
      </p:sp>
      <p:pic>
        <p:nvPicPr>
          <p:cNvPr id="30722" name="Picture 4" descr="04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2263"/>
            <a:ext cx="9144000" cy="39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5410200" y="1295400"/>
            <a:ext cx="2590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ChangeArrowheads="1"/>
          </p:cNvSpPr>
          <p:nvPr/>
        </p:nvSpPr>
        <p:spPr bwMode="auto">
          <a:xfrm>
            <a:off x="4572000" y="1905000"/>
            <a:ext cx="2971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 animBg="1"/>
      <p:bldP spid="282630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Glucose is stored in large macromolecule called glycogen, which is 100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of glucose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bonded together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Plants store glucose as polysaccharide starch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Also as cellulose which helps with rigidity of plants – makes up 50% of wood – hard to break down / digest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324600" cy="523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Grp="1" noRot="1" noChangeArrowheads="1"/>
          </p:cNvSpPr>
          <p:nvPr>
            <p:ph type="title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589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5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800850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679825"/>
            <a:ext cx="25908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48063"/>
            <a:ext cx="297815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2" descr="Concept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2409"/>
          <a:stretch>
            <a:fillRect/>
          </a:stretch>
        </p:blipFill>
        <p:spPr bwMode="auto">
          <a:xfrm>
            <a:off x="2144713" y="0"/>
            <a:ext cx="5251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10-14 ATB</a:t>
            </a:r>
          </a:p>
        </p:txBody>
      </p:sp>
      <p:sp>
        <p:nvSpPr>
          <p:cNvPr id="16998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2192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All group members must be working.  You must learn the information and know your role in the presentation</a:t>
            </a:r>
          </a:p>
          <a:p>
            <a:r>
              <a:rPr lang="en-US">
                <a:effectLst/>
                <a:latin typeface="Arial" charset="0"/>
              </a:rPr>
              <a:t>By the end of the period…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 need to have your printed NOTE OUTLINE (with a few diagrams to help your classmates)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You should be done with your PowerPoint.</a:t>
            </a: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88"/>
            <a:ext cx="8385175" cy="915988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Arial Black" charset="0"/>
              </a:rPr>
              <a:t>Lipid Structure</a:t>
            </a:r>
            <a:endParaRPr lang="en-US" sz="4000" dirty="0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</a:rPr>
              <a:t>Fatty acids</a:t>
            </a:r>
            <a:r>
              <a:rPr lang="en-US" sz="26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Make up most lipids – a variety of types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Have different length carbon tails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  <a:ea typeface="ＭＳ Ｐゴシック" charset="0"/>
              </a:rPr>
              <a:t>Structure</a:t>
            </a:r>
            <a:r>
              <a:rPr lang="en-US" sz="2600" dirty="0">
                <a:latin typeface="Arial" charset="0"/>
                <a:ea typeface="ＭＳ Ｐゴシック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Carboxyl head and long carbon tail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849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5765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42672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781175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886200" y="1676400"/>
            <a:ext cx="1828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82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Polar vs Nonpolar side</a:t>
            </a:r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76400"/>
            <a:ext cx="8839200" cy="4191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2800">
                <a:latin typeface="Arial" charset="0"/>
              </a:rPr>
              <a:t>Carbon chain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TAIL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non-polar = hydrophobic</a:t>
            </a:r>
          </a:p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>
                <a:latin typeface="Arial" charset="0"/>
              </a:rPr>
              <a:t>Carboxyl group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HEAD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polar = hydrophilic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648200" y="1447800"/>
            <a:ext cx="3962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5181600" y="2514600"/>
            <a:ext cx="2895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849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83" y="2057400"/>
            <a:ext cx="8743717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19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31746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41275"/>
            <a:ext cx="6134100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10/20  No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½ day</a:t>
            </a:r>
          </a:p>
          <a:p>
            <a:endParaRPr lang="en-US" dirty="0"/>
          </a:p>
          <a:p>
            <a:r>
              <a:rPr lang="en-US" dirty="0" smtClean="0"/>
              <a:t>Use the carbon model kits to understand bonding.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6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467" y="1"/>
            <a:ext cx="9152467" cy="914400"/>
          </a:xfrm>
        </p:spPr>
        <p:txBody>
          <a:bodyPr/>
          <a:lstStyle/>
          <a:p>
            <a:r>
              <a:rPr lang="en-US" dirty="0" smtClean="0"/>
              <a:t>Building Carbon Compounds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" y="914400"/>
            <a:ext cx="9110133" cy="5410200"/>
          </a:xfrm>
        </p:spPr>
        <p:txBody>
          <a:bodyPr/>
          <a:lstStyle/>
          <a:p>
            <a:r>
              <a:rPr lang="en-US" dirty="0" smtClean="0"/>
              <a:t>Groups - who you are sitting next to </a:t>
            </a:r>
          </a:p>
          <a:p>
            <a:r>
              <a:rPr lang="en-US" dirty="0" smtClean="0"/>
              <a:t>Separate the different parts of the kit into piles</a:t>
            </a:r>
          </a:p>
          <a:p>
            <a:r>
              <a:rPr lang="en-US" dirty="0" smtClean="0"/>
              <a:t>Using a periodic table figure out the color of the four different atoms (Use the # of valence electrons)</a:t>
            </a:r>
          </a:p>
          <a:p>
            <a:pPr lvl="1"/>
            <a:r>
              <a:rPr lang="en-US" dirty="0" smtClean="0"/>
              <a:t>Carbon = ?</a:t>
            </a:r>
          </a:p>
          <a:p>
            <a:pPr lvl="1"/>
            <a:r>
              <a:rPr lang="en-US" dirty="0" smtClean="0"/>
              <a:t>Hydrogen = ?</a:t>
            </a:r>
          </a:p>
          <a:p>
            <a:pPr lvl="1"/>
            <a:r>
              <a:rPr lang="en-US" dirty="0" smtClean="0"/>
              <a:t>Oxygen = ?</a:t>
            </a:r>
          </a:p>
          <a:p>
            <a:pPr lvl="1"/>
            <a:r>
              <a:rPr lang="en-US" dirty="0" smtClean="0"/>
              <a:t>Nitrogen =?</a:t>
            </a:r>
          </a:p>
          <a:p>
            <a:r>
              <a:rPr lang="en-US" dirty="0" smtClean="0"/>
              <a:t>What are the tubes representing?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17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10/14 ATB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884555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  <a:sym typeface="Wingdings"/>
              </a:rPr>
              <a:t>Why can / does carbon form so many different compounds (hint: it has 4 valence e-)</a:t>
            </a:r>
            <a:endParaRPr lang="en-US" dirty="0">
              <a:effectLst/>
              <a:latin typeface="Arial" charset="0"/>
            </a:endParaRPr>
          </a:p>
          <a:p>
            <a:r>
              <a:rPr lang="en-US" u="sng" dirty="0">
                <a:effectLst/>
                <a:latin typeface="Arial" charset="0"/>
              </a:rPr>
              <a:t>Today</a:t>
            </a:r>
            <a:r>
              <a:rPr lang="en-US" dirty="0" smtClean="0">
                <a:effectLst/>
                <a:latin typeface="Arial" charset="0"/>
              </a:rPr>
              <a:t>: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Go over the test</a:t>
            </a:r>
            <a:endParaRPr lang="en-US" dirty="0">
              <a:effectLst/>
              <a:latin typeface="Arial" charset="0"/>
            </a:endParaRP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Quick pre-quiz (not graded)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Start chapter on carbon compounds</a:t>
            </a: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42375" cy="822325"/>
          </a:xfrm>
        </p:spPr>
        <p:txBody>
          <a:bodyPr/>
          <a:lstStyle/>
          <a:p>
            <a:r>
              <a:rPr lang="en-US" dirty="0"/>
              <a:t>Building Carbon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845550" cy="5257800"/>
          </a:xfrm>
        </p:spPr>
        <p:txBody>
          <a:bodyPr/>
          <a:lstStyle/>
          <a:p>
            <a:r>
              <a:rPr lang="en-US" sz="2500" dirty="0" smtClean="0"/>
              <a:t>Build the following molecules</a:t>
            </a:r>
          </a:p>
          <a:p>
            <a:pPr lvl="1"/>
            <a:r>
              <a:rPr lang="en-US" sz="2500" dirty="0" smtClean="0"/>
              <a:t>Methane, CH</a:t>
            </a:r>
            <a:r>
              <a:rPr lang="en-US" sz="2500" baseline="-25000" dirty="0" smtClean="0"/>
              <a:t>4</a:t>
            </a:r>
            <a:endParaRPr lang="en-US" sz="2500" dirty="0" smtClean="0"/>
          </a:p>
          <a:p>
            <a:pPr lvl="1"/>
            <a:r>
              <a:rPr lang="en-US" sz="2500" dirty="0" smtClean="0"/>
              <a:t>Ethane,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  <a:endParaRPr lang="en-US" sz="2500" dirty="0" smtClean="0"/>
          </a:p>
          <a:p>
            <a:pPr lvl="1"/>
            <a:r>
              <a:rPr lang="en-US" sz="2500" dirty="0" smtClean="0"/>
              <a:t>Propane, C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8</a:t>
            </a:r>
            <a:endParaRPr lang="en-US" sz="2500" dirty="0" smtClean="0"/>
          </a:p>
          <a:p>
            <a:pPr lvl="1"/>
            <a:r>
              <a:rPr lang="en-US" sz="2500" dirty="0" smtClean="0"/>
              <a:t>Acetylene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2</a:t>
            </a:r>
            <a:endParaRPr lang="en-US" sz="2500" dirty="0" smtClean="0"/>
          </a:p>
          <a:p>
            <a:pPr lvl="1"/>
            <a:r>
              <a:rPr lang="en-US" sz="2500" dirty="0" smtClean="0"/>
              <a:t>Butane, C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10</a:t>
            </a:r>
            <a:endParaRPr lang="en-US" sz="2500" dirty="0" smtClean="0"/>
          </a:p>
          <a:p>
            <a:pPr lvl="1"/>
            <a:r>
              <a:rPr lang="en-US" sz="2500" dirty="0" err="1" smtClean="0"/>
              <a:t>Ethene</a:t>
            </a:r>
            <a:r>
              <a:rPr lang="en-US" sz="2500" dirty="0" smtClean="0"/>
              <a:t>,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4</a:t>
            </a:r>
          </a:p>
          <a:p>
            <a:pPr lvl="1"/>
            <a:r>
              <a:rPr lang="en-US" sz="2500" dirty="0" smtClean="0"/>
              <a:t>Propene, C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</a:p>
          <a:p>
            <a:pPr lvl="1"/>
            <a:r>
              <a:rPr lang="en-US" sz="2500" dirty="0" err="1" smtClean="0"/>
              <a:t>Benzne</a:t>
            </a:r>
            <a:r>
              <a:rPr lang="en-US" sz="2500" dirty="0" smtClean="0"/>
              <a:t>, C</a:t>
            </a:r>
            <a:r>
              <a:rPr lang="en-US" sz="2500" baseline="-25000" dirty="0" smtClean="0"/>
              <a:t>6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  <a:endParaRPr lang="en-US" sz="2500" dirty="0"/>
          </a:p>
          <a:p>
            <a:pPr lvl="1"/>
            <a:endParaRPr lang="en-US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609600"/>
            <a:ext cx="1813837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371600"/>
            <a:ext cx="2159000" cy="16084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438400"/>
            <a:ext cx="3352800" cy="22494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2895600"/>
            <a:ext cx="3124200" cy="2709534"/>
          </a:xfrm>
          <a:prstGeom prst="rect">
            <a:avLst/>
          </a:prstGeom>
        </p:spPr>
      </p:pic>
      <p:pic>
        <p:nvPicPr>
          <p:cNvPr id="10" name="Picture 9" descr="Screen Shot 2013-10-15 at 8.45.10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36" y="4953000"/>
            <a:ext cx="4234131" cy="965200"/>
          </a:xfrm>
          <a:prstGeom prst="rect">
            <a:avLst/>
          </a:prstGeom>
        </p:spPr>
      </p:pic>
      <p:pic>
        <p:nvPicPr>
          <p:cNvPr id="11" name="Picture 10" descr="Screen Shot 2013-10-15 at 8.45.22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5903772"/>
            <a:ext cx="4038600" cy="1055444"/>
          </a:xfrm>
          <a:prstGeom prst="rect">
            <a:avLst/>
          </a:prstGeom>
        </p:spPr>
      </p:pic>
      <p:pic>
        <p:nvPicPr>
          <p:cNvPr id="12" name="Picture 11" descr="Screen Shot 2013-10-15 at 11.44.19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410200"/>
            <a:ext cx="2190750" cy="8378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905525"/>
            <a:ext cx="1905000" cy="19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911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867"/>
            <a:ext cx="9144000" cy="669925"/>
          </a:xfrm>
        </p:spPr>
        <p:txBody>
          <a:bodyPr/>
          <a:lstStyle/>
          <a:p>
            <a:r>
              <a:rPr lang="en-US" dirty="0" smtClean="0"/>
              <a:t>Building Organic Molecules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233" y="685800"/>
            <a:ext cx="9144000" cy="4191000"/>
          </a:xfrm>
        </p:spPr>
        <p:txBody>
          <a:bodyPr/>
          <a:lstStyle/>
          <a:p>
            <a:r>
              <a:rPr lang="en-US" dirty="0" smtClean="0"/>
              <a:t>Ethyl Alcohol (rubbing alcohol) (CH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CHOH</a:t>
            </a:r>
          </a:p>
          <a:p>
            <a:endParaRPr lang="en-US" dirty="0"/>
          </a:p>
          <a:p>
            <a:r>
              <a:rPr lang="en-US" dirty="0" smtClean="0"/>
              <a:t>Hydrogen Peroxide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</a:p>
          <a:p>
            <a:endParaRPr lang="en-US" baseline="-25000" dirty="0" smtClean="0"/>
          </a:p>
          <a:p>
            <a:endParaRPr lang="en-US" baseline="-25000" dirty="0"/>
          </a:p>
          <a:p>
            <a:endParaRPr lang="en-US" baseline="-25000" dirty="0"/>
          </a:p>
          <a:p>
            <a:endParaRPr lang="en-US" baseline="-25000" dirty="0" smtClean="0"/>
          </a:p>
          <a:p>
            <a:endParaRPr lang="en-US" baseline="-25000" dirty="0" smtClean="0"/>
          </a:p>
          <a:p>
            <a:r>
              <a:rPr lang="en-US" dirty="0" smtClean="0"/>
              <a:t>Ethanol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OH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4876800"/>
            <a:ext cx="3140976" cy="21529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4817533"/>
            <a:ext cx="3172439" cy="2015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447800"/>
            <a:ext cx="2057400" cy="205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0" y="2148840"/>
            <a:ext cx="3352800" cy="2042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2514600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8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761999"/>
          </a:xfrm>
        </p:spPr>
        <p:txBody>
          <a:bodyPr/>
          <a:lstStyle/>
          <a:p>
            <a:r>
              <a:rPr lang="en-US" dirty="0" smtClean="0"/>
              <a:t>Building Monomers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/>
          <a:lstStyle/>
          <a:p>
            <a:r>
              <a:rPr lang="en-US" sz="3000" dirty="0" smtClean="0"/>
              <a:t>Monomers are the small part of larger molecules</a:t>
            </a:r>
          </a:p>
          <a:p>
            <a:r>
              <a:rPr lang="en-US" dirty="0" smtClean="0"/>
              <a:t>Carbohydrate monomer = Glucose (C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12</a:t>
            </a:r>
            <a:r>
              <a:rPr lang="en-US" dirty="0" smtClean="0"/>
              <a:t>O </a:t>
            </a:r>
            <a:r>
              <a:rPr lang="en-US" baseline="-25000" dirty="0" smtClean="0"/>
              <a:t>6</a:t>
            </a:r>
            <a:r>
              <a:rPr lang="en-US" dirty="0" smtClean="0"/>
              <a:t>)</a:t>
            </a:r>
          </a:p>
          <a:p>
            <a:r>
              <a:rPr lang="en-US" dirty="0" smtClean="0"/>
              <a:t>Protein = amino acids</a:t>
            </a:r>
          </a:p>
          <a:p>
            <a:pPr lvl="1"/>
            <a:r>
              <a:rPr lang="en-US" dirty="0" smtClean="0"/>
              <a:t>Alanine (CH</a:t>
            </a:r>
            <a:r>
              <a:rPr lang="en-US" baseline="-25000" dirty="0" smtClean="0"/>
              <a:t>3</a:t>
            </a:r>
            <a:r>
              <a:rPr lang="en-US" dirty="0" smtClean="0"/>
              <a:t>CH(NH</a:t>
            </a:r>
            <a:r>
              <a:rPr lang="en-US" baseline="-25000" dirty="0" smtClean="0"/>
              <a:t>2</a:t>
            </a:r>
            <a:r>
              <a:rPr lang="en-US" dirty="0" smtClean="0"/>
              <a:t>)COOH)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Nucleic Acid = nucleotide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1295400"/>
            <a:ext cx="2413000" cy="21137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0"/>
            <a:ext cx="2244501" cy="2140693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048000" y="3048000"/>
            <a:ext cx="2514600" cy="2286000"/>
            <a:chOff x="1371600" y="3429000"/>
            <a:chExt cx="2057400" cy="1803400"/>
          </a:xfrm>
        </p:grpSpPr>
        <p:sp>
          <p:nvSpPr>
            <p:cNvPr id="8" name="Rectangle 7"/>
            <p:cNvSpPr/>
            <p:nvPr/>
          </p:nvSpPr>
          <p:spPr bwMode="auto">
            <a:xfrm>
              <a:off x="1371600" y="3429000"/>
              <a:ext cx="2057400" cy="17526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7800" y="3429000"/>
              <a:ext cx="1981200" cy="18034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973" y="4639733"/>
            <a:ext cx="2881027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75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Glucose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10-20 at 8.03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48581"/>
            <a:ext cx="4572000" cy="530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87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385175" cy="898525"/>
          </a:xfrm>
        </p:spPr>
        <p:txBody>
          <a:bodyPr/>
          <a:lstStyle/>
          <a:p>
            <a:r>
              <a:rPr lang="en-US" dirty="0" smtClean="0"/>
              <a:t>Building a disaccharide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467" y="990600"/>
            <a:ext cx="8007350" cy="4191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533" y="40470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00150"/>
            <a:ext cx="7543800" cy="5657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8800" y="10498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265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93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Macromolecules</a:t>
            </a:r>
          </a:p>
        </p:txBody>
      </p:sp>
      <p:sp>
        <p:nvSpPr>
          <p:cNvPr id="264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5600" y="1143000"/>
            <a:ext cx="8788400" cy="4365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Monomers</a:t>
            </a:r>
            <a:r>
              <a:rPr lang="en-US" b="1" dirty="0">
                <a:effectLst/>
                <a:latin typeface="Arial" charset="0"/>
              </a:rPr>
              <a:t> =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Simple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molecule (“one part”)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Smaller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units that form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larger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>
                <a:effectLst/>
                <a:latin typeface="Arial" charset="0"/>
                <a:ea typeface="ＭＳ Ｐゴシック" charset="0"/>
              </a:rPr>
              <a:t>(monomers attach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to other monomers to form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polymers)</a:t>
            </a:r>
            <a:endParaRPr lang="en-US" b="1" dirty="0">
              <a:effectLst/>
              <a:latin typeface="Arial" charset="0"/>
              <a:ea typeface="ＭＳ Ｐゴシック" charset="0"/>
            </a:endParaRPr>
          </a:p>
          <a:p>
            <a:r>
              <a:rPr lang="en-US" b="1" u="sng" dirty="0">
                <a:effectLst/>
                <a:latin typeface="Arial" charset="0"/>
              </a:rPr>
              <a:t>Polymers</a:t>
            </a:r>
            <a:r>
              <a:rPr lang="en-US" b="1" dirty="0">
                <a:effectLst/>
                <a:latin typeface="Arial" charset="0"/>
              </a:rPr>
              <a:t> =</a:t>
            </a:r>
            <a:endParaRPr lang="en-US" dirty="0">
              <a:effectLst/>
              <a:latin typeface="Arial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long chains of repeated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monomers (“many parts”)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r>
              <a:rPr lang="en-US" dirty="0">
                <a:effectLst/>
                <a:latin typeface="Arial" charset="0"/>
              </a:rPr>
              <a:t>Draw: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61" y="0"/>
            <a:ext cx="28194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4582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 smtClean="0">
                <a:effectLst/>
                <a:latin typeface="Arial" charset="0"/>
              </a:rPr>
              <a:t>Biological Macromolecules</a:t>
            </a:r>
            <a:r>
              <a:rPr lang="en-US" dirty="0" smtClean="0">
                <a:effectLst/>
                <a:latin typeface="Arial" charset="0"/>
              </a:rPr>
              <a:t> </a:t>
            </a:r>
            <a:r>
              <a:rPr lang="en-US" dirty="0">
                <a:effectLst/>
                <a:latin typeface="Arial" charset="0"/>
              </a:rPr>
              <a:t>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large-size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molecules made by living things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Three types of polymers are essential to life: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Lipids (are not polymers, but are also essential)</a:t>
            </a:r>
          </a:p>
          <a:p>
            <a:endParaRPr lang="en-US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Review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Mono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one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Poly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many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mer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parts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8763000" cy="5105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4290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81600" y="3048000"/>
            <a:ext cx="3962400" cy="3810000"/>
            <a:chOff x="3931904" y="1905000"/>
            <a:chExt cx="3516646" cy="3057525"/>
          </a:xfrm>
        </p:grpSpPr>
        <p:pic>
          <p:nvPicPr>
            <p:cNvPr id="4301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904" y="1905000"/>
              <a:ext cx="195179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1905000"/>
              <a:ext cx="1581150" cy="305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42640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6975"/>
            <a:ext cx="4114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9" y="0"/>
            <a:ext cx="4799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171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4 Macromolecules we</a:t>
            </a:r>
            <a:r>
              <a:rPr lang="ja-JP" altLang="en-US">
                <a:effectLst/>
                <a:latin typeface="Arial Black" charset="0"/>
              </a:rPr>
              <a:t>’</a:t>
            </a:r>
            <a:r>
              <a:rPr lang="en-US" altLang="ja-JP">
                <a:effectLst/>
                <a:latin typeface="Arial Black" charset="0"/>
              </a:rPr>
              <a:t>ll discuss…</a:t>
            </a:r>
            <a:endParaRPr lang="en-US">
              <a:effectLst/>
              <a:latin typeface="Arial Black" charset="0"/>
            </a:endParaRPr>
          </a:p>
        </p:txBody>
      </p:sp>
      <p:sp>
        <p:nvSpPr>
          <p:cNvPr id="450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" charset="0"/>
              </a:rPr>
              <a:t>Proteins </a:t>
            </a:r>
          </a:p>
          <a:p>
            <a:r>
              <a:rPr lang="en-US" dirty="0">
                <a:effectLst/>
                <a:latin typeface="Arial" charset="0"/>
              </a:rPr>
              <a:t>Carbohydrates</a:t>
            </a:r>
          </a:p>
          <a:p>
            <a:r>
              <a:rPr lang="en-US" dirty="0">
                <a:effectLst/>
                <a:latin typeface="Arial" charset="0"/>
              </a:rPr>
              <a:t>Nucleic Acids</a:t>
            </a:r>
          </a:p>
          <a:p>
            <a:r>
              <a:rPr lang="en-US" dirty="0">
                <a:effectLst/>
                <a:latin typeface="Arial" charset="0"/>
              </a:rPr>
              <a:t>Lipids</a:t>
            </a:r>
          </a:p>
        </p:txBody>
      </p:sp>
      <p:sp>
        <p:nvSpPr>
          <p:cNvPr id="45059" name="AutoShape 4"/>
          <p:cNvSpPr>
            <a:spLocks/>
          </p:cNvSpPr>
          <p:nvPr/>
        </p:nvSpPr>
        <p:spPr bwMode="auto">
          <a:xfrm>
            <a:off x="3886200" y="2057400"/>
            <a:ext cx="1524000" cy="15240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WordArt 5"/>
          <p:cNvSpPr>
            <a:spLocks noChangeArrowheads="1" noChangeShapeType="1" noTextEdit="1"/>
          </p:cNvSpPr>
          <p:nvPr/>
        </p:nvSpPr>
        <p:spPr bwMode="auto">
          <a:xfrm>
            <a:off x="5715000" y="251460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Polymers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7500" dirty="0">
                <a:latin typeface="Arial Black" charset="0"/>
              </a:rPr>
              <a:t>Carbohydrates</a:t>
            </a:r>
            <a:endParaRPr lang="en-US" sz="7500" dirty="0"/>
          </a:p>
        </p:txBody>
      </p:sp>
    </p:spTree>
    <p:extLst>
      <p:ext uri="{BB962C8B-B14F-4D97-AF65-F5344CB8AC3E}">
        <p14:creationId xmlns:p14="http://schemas.microsoft.com/office/powerpoint/2010/main" val="362384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152400" y="-26375"/>
            <a:ext cx="8385175" cy="9407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36319" y="838200"/>
            <a:ext cx="9067800" cy="60198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700" u="sng" dirty="0">
                <a:effectLst/>
                <a:latin typeface="Arial" charset="0"/>
              </a:rPr>
              <a:t>Carbohydrate</a:t>
            </a:r>
            <a:r>
              <a:rPr lang="en-US" sz="3700" dirty="0">
                <a:effectLst/>
                <a:latin typeface="Arial" charset="0"/>
              </a:rPr>
              <a:t> – </a:t>
            </a:r>
            <a:endParaRPr lang="en-US" sz="3700" dirty="0" smtClean="0">
              <a:effectLst/>
              <a:latin typeface="Arial" charset="0"/>
            </a:endParaRPr>
          </a:p>
          <a:p>
            <a:pPr lvl="1"/>
            <a:r>
              <a:rPr lang="en-US" sz="370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Polymer</a:t>
            </a:r>
            <a:r>
              <a:rPr lang="en-US" sz="3700" dirty="0" smtClean="0">
                <a:effectLst/>
              </a:rPr>
              <a:t> that </a:t>
            </a:r>
            <a:r>
              <a:rPr lang="en-US" sz="3700" dirty="0">
                <a:effectLst/>
              </a:rPr>
              <a:t>is used as the </a:t>
            </a:r>
            <a:r>
              <a:rPr lang="en-US" sz="3700" dirty="0">
                <a:solidFill>
                  <a:srgbClr val="FFFF4A"/>
                </a:solidFill>
                <a:effectLst/>
              </a:rPr>
              <a:t>main sources of energy </a:t>
            </a:r>
            <a:r>
              <a:rPr lang="en-US" sz="3700" dirty="0">
                <a:effectLst/>
              </a:rPr>
              <a:t>in living things.  </a:t>
            </a:r>
            <a:r>
              <a:rPr lang="en-US" sz="3700" dirty="0" smtClean="0">
                <a:effectLst/>
              </a:rPr>
              <a:t>Carbohydrates are </a:t>
            </a:r>
            <a:r>
              <a:rPr lang="en-US" sz="3700" dirty="0">
                <a:effectLst/>
              </a:rPr>
              <a:t>also used for </a:t>
            </a:r>
            <a:r>
              <a:rPr lang="en-US" sz="3700" dirty="0">
                <a:solidFill>
                  <a:srgbClr val="FFFF4A"/>
                </a:solidFill>
                <a:effectLst/>
              </a:rPr>
              <a:t>structural purposes </a:t>
            </a:r>
            <a:r>
              <a:rPr lang="en-US" sz="3700" dirty="0">
                <a:effectLst/>
              </a:rPr>
              <a:t>in some organisms.  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3700" dirty="0">
              <a:effectLst/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Carbohydrates are composed </a:t>
            </a:r>
            <a:r>
              <a:rPr lang="en-US" sz="3700" dirty="0" smtClean="0">
                <a:solidFill>
                  <a:srgbClr val="FFFF00"/>
                </a:solidFill>
                <a:effectLst/>
                <a:latin typeface="Arial" charset="0"/>
                <a:ea typeface="ＭＳ Ｐゴシック" charset="0"/>
              </a:rPr>
              <a:t>of </a:t>
            </a:r>
            <a:r>
              <a:rPr lang="en-US" sz="3700" dirty="0">
                <a:solidFill>
                  <a:srgbClr val="FFFF00"/>
                </a:solidFill>
                <a:effectLst/>
                <a:latin typeface="Arial" charset="0"/>
                <a:ea typeface="ＭＳ Ｐゴシック" charset="0"/>
              </a:rPr>
              <a:t>C, H, and </a:t>
            </a:r>
            <a:r>
              <a:rPr lang="en-US" sz="3700" dirty="0" smtClean="0">
                <a:solidFill>
                  <a:srgbClr val="FFFF00"/>
                </a:solidFill>
                <a:effectLst/>
                <a:latin typeface="Arial" charset="0"/>
                <a:ea typeface="ＭＳ Ｐゴシック" charset="0"/>
              </a:rPr>
              <a:t>O in a </a:t>
            </a:r>
            <a:r>
              <a:rPr lang="en-US" sz="3700" dirty="0">
                <a:solidFill>
                  <a:srgbClr val="FFFF00"/>
                </a:solidFill>
                <a:effectLst/>
                <a:latin typeface="Arial" charset="0"/>
                <a:ea typeface="ＭＳ Ｐゴシック" charset="0"/>
              </a:rPr>
              <a:t>1:2:1 </a:t>
            </a:r>
            <a:r>
              <a:rPr lang="en-US" sz="3700" dirty="0" smtClean="0">
                <a:solidFill>
                  <a:srgbClr val="FFFF00"/>
                </a:solidFill>
                <a:effectLst/>
                <a:latin typeface="Arial" charset="0"/>
                <a:ea typeface="ＭＳ Ｐゴシック" charset="0"/>
              </a:rPr>
              <a:t>ratio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3700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3700" u="sng" dirty="0" smtClean="0">
                <a:effectLst/>
                <a:latin typeface="Arial" charset="0"/>
              </a:rPr>
              <a:t>What foods are carbohydrates?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 smtClean="0">
                <a:solidFill>
                  <a:srgbClr val="FFFF4A"/>
                </a:solidFill>
                <a:effectLst/>
                <a:latin typeface="Arial" charset="0"/>
              </a:rPr>
              <a:t>Breads, pasta, potatoes, sugar, </a:t>
            </a:r>
            <a:r>
              <a:rPr lang="en-US" sz="3700" dirty="0" err="1" smtClean="0">
                <a:solidFill>
                  <a:srgbClr val="FFFF4A"/>
                </a:solidFill>
                <a:effectLst/>
                <a:latin typeface="Arial" charset="0"/>
              </a:rPr>
              <a:t>etc</a:t>
            </a:r>
            <a:endParaRPr lang="en-US" sz="3700" dirty="0" smtClean="0">
              <a:solidFill>
                <a:srgbClr val="FFFF4A"/>
              </a:solidFill>
              <a:effectLst/>
              <a:latin typeface="Arial" charset="0"/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3700" u="sng" dirty="0" smtClean="0"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3700" u="sng" dirty="0" smtClean="0">
                <a:effectLst/>
                <a:latin typeface="Arial" charset="0"/>
              </a:rPr>
              <a:t>Monomer of carbohydrates</a:t>
            </a:r>
            <a:r>
              <a:rPr lang="en-US" sz="3700" dirty="0" smtClean="0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 err="1" smtClean="0">
                <a:solidFill>
                  <a:srgbClr val="FFFF00"/>
                </a:solidFill>
                <a:effectLst/>
                <a:latin typeface="Arial" charset="0"/>
              </a:rPr>
              <a:t>Monosaccharides</a:t>
            </a:r>
            <a:r>
              <a:rPr lang="en-US" sz="3700" dirty="0" smtClean="0">
                <a:solidFill>
                  <a:srgbClr val="FFFF00"/>
                </a:solidFill>
                <a:effectLst/>
                <a:latin typeface="Arial" charset="0"/>
              </a:rPr>
              <a:t> (means “one sugar”)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3700" u="sng" dirty="0" smtClean="0">
              <a:solidFill>
                <a:srgbClr val="FFFF00"/>
              </a:solidFill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3700" u="sng" dirty="0" smtClean="0">
                <a:effectLst/>
                <a:latin typeface="Arial" charset="0"/>
              </a:rPr>
              <a:t>Sugars</a:t>
            </a:r>
            <a:r>
              <a:rPr lang="en-US" sz="3700" dirty="0" smtClean="0">
                <a:effectLst/>
                <a:latin typeface="Arial" charset="0"/>
              </a:rPr>
              <a:t> </a:t>
            </a:r>
            <a:r>
              <a:rPr lang="en-US" sz="3700" dirty="0">
                <a:effectLst/>
                <a:latin typeface="Arial" charset="0"/>
              </a:rPr>
              <a:t>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>
                <a:effectLst/>
                <a:latin typeface="Arial" charset="0"/>
                <a:ea typeface="ＭＳ Ｐゴシック" charset="0"/>
              </a:rPr>
              <a:t>simple carbohydrates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3700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3700" u="sng" dirty="0">
                <a:effectLst/>
                <a:latin typeface="Arial" charset="0"/>
              </a:rPr>
              <a:t>Glucose</a:t>
            </a:r>
            <a:r>
              <a:rPr lang="en-US" sz="3700" dirty="0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 simple sugar that provides </a:t>
            </a:r>
            <a:r>
              <a:rPr lang="en-US" sz="3700" dirty="0">
                <a:effectLst/>
                <a:latin typeface="Arial" charset="0"/>
                <a:ea typeface="ＭＳ Ｐゴシック" charset="0"/>
              </a:rPr>
              <a:t>c</a:t>
            </a: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hemical energy</a:t>
            </a:r>
            <a:br>
              <a:rPr lang="en-US" sz="3700" dirty="0" smtClean="0">
                <a:effectLst/>
                <a:latin typeface="Arial" charset="0"/>
                <a:ea typeface="ＭＳ Ｐゴシック" charset="0"/>
              </a:rPr>
            </a:b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 </a:t>
            </a:r>
            <a:r>
              <a:rPr lang="en-US" sz="3700" dirty="0">
                <a:effectLst/>
                <a:latin typeface="Arial" charset="0"/>
                <a:ea typeface="ＭＳ Ｐゴシック" charset="0"/>
              </a:rPr>
              <a:t>for cells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Formula = C</a:t>
            </a:r>
            <a:r>
              <a:rPr lang="en-US" sz="3700" baseline="-25000" dirty="0" smtClean="0">
                <a:effectLst/>
                <a:latin typeface="Arial" charset="0"/>
                <a:ea typeface="ＭＳ Ｐゴシック" charset="0"/>
              </a:rPr>
              <a:t>6</a:t>
            </a: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H</a:t>
            </a:r>
            <a:r>
              <a:rPr lang="en-US" sz="3700" baseline="-25000" dirty="0" smtClean="0">
                <a:effectLst/>
                <a:latin typeface="Arial" charset="0"/>
                <a:ea typeface="ＭＳ Ｐゴシック" charset="0"/>
              </a:rPr>
              <a:t>12</a:t>
            </a:r>
            <a:r>
              <a:rPr lang="en-US" sz="3700" dirty="0" smtClean="0">
                <a:effectLst/>
                <a:latin typeface="Arial" charset="0"/>
                <a:ea typeface="ＭＳ Ｐゴシック" charset="0"/>
              </a:rPr>
              <a:t>O</a:t>
            </a:r>
            <a:r>
              <a:rPr lang="en-US" sz="3700" baseline="-25000" dirty="0" smtClean="0">
                <a:effectLst/>
                <a:latin typeface="Arial" charset="0"/>
                <a:ea typeface="ＭＳ Ｐゴシック" charset="0"/>
              </a:rPr>
              <a:t>6</a:t>
            </a:r>
            <a:endParaRPr lang="en-US" sz="3700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9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300" dirty="0">
              <a:latin typeface="Arial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280" y="4495800"/>
            <a:ext cx="2378719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368" y="2514979"/>
            <a:ext cx="3293632" cy="198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Carbohydrate Function</a:t>
            </a:r>
          </a:p>
        </p:txBody>
      </p:sp>
      <p:sp>
        <p:nvSpPr>
          <p:cNvPr id="288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91440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Animals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First energy 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Glycogen</a:t>
            </a:r>
            <a:r>
              <a:rPr lang="en-US" b="1" dirty="0" smtClean="0">
                <a:latin typeface="Arial" charset="0"/>
                <a:ea typeface="ＭＳ Ｐゴシック" charset="0"/>
              </a:rPr>
              <a:t> – how carbs are stored longer term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(Stored </a:t>
            </a:r>
            <a:r>
              <a:rPr lang="en-US" b="1" dirty="0">
                <a:latin typeface="Arial" charset="0"/>
                <a:ea typeface="ＭＳ Ｐゴシック" charset="0"/>
              </a:rPr>
              <a:t>in liver / muscles ready for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use)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Plants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Starch</a:t>
            </a:r>
            <a:r>
              <a:rPr lang="en-US" b="1" dirty="0" smtClean="0">
                <a:latin typeface="Arial" charset="0"/>
                <a:ea typeface="ＭＳ Ｐゴシック" charset="0"/>
              </a:rPr>
              <a:t> – how plants store carbs(</a:t>
            </a:r>
            <a:r>
              <a:rPr lang="en-US" b="1" dirty="0">
                <a:latin typeface="Arial" charset="0"/>
                <a:ea typeface="ＭＳ Ｐゴシック" charset="0"/>
              </a:rPr>
              <a:t>ex:  potatoes)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Cellulose</a:t>
            </a:r>
            <a:r>
              <a:rPr lang="en-US" b="1" dirty="0" smtClean="0">
                <a:latin typeface="Arial" charset="0"/>
                <a:ea typeface="ＭＳ Ｐゴシック" charset="0"/>
              </a:rPr>
              <a:t> </a:t>
            </a:r>
            <a:r>
              <a:rPr lang="en-US" b="1" dirty="0">
                <a:latin typeface="Arial" charset="0"/>
                <a:ea typeface="ＭＳ Ｐゴシック" charset="0"/>
              </a:rPr>
              <a:t>– straight chains of glucose used for structure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28625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46172"/>
            <a:ext cx="3810000" cy="191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4915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Complex carbohydrates build structures and store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Cellulose – plant structure</a:t>
            </a:r>
          </a:p>
        </p:txBody>
      </p:sp>
      <p:sp>
        <p:nvSpPr>
          <p:cNvPr id="501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63246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0-17 at 12.18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419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9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u="sng" dirty="0" smtClean="0">
                <a:latin typeface="Arial" charset="0"/>
              </a:rPr>
              <a:t>What are the Monosaccharide's?:</a:t>
            </a:r>
            <a:endParaRPr lang="en-US" u="sng" dirty="0">
              <a:latin typeface="Arial" charset="0"/>
            </a:endParaRP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One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(Monomer </a:t>
            </a:r>
            <a:r>
              <a:rPr lang="en-US" dirty="0">
                <a:latin typeface="Arial" charset="0"/>
                <a:ea typeface="ＭＳ Ｐゴシック" charset="0"/>
              </a:rPr>
              <a:t>of a </a:t>
            </a:r>
            <a:r>
              <a:rPr lang="en-US" dirty="0" smtClean="0">
                <a:latin typeface="Arial" charset="0"/>
                <a:ea typeface="ＭＳ Ｐゴシック" charset="0"/>
              </a:rPr>
              <a:t>carbohydrate)</a:t>
            </a:r>
            <a:endParaRPr lang="en-US" dirty="0">
              <a:latin typeface="Arial" charset="0"/>
              <a:ea typeface="ＭＳ Ｐゴシック" charset="0"/>
            </a:endParaRPr>
          </a:p>
          <a:p>
            <a:pPr>
              <a:defRPr/>
            </a:pPr>
            <a:r>
              <a:rPr lang="en-US" u="sng" dirty="0">
                <a:latin typeface="Arial" charset="0"/>
              </a:rPr>
              <a:t>Examples</a:t>
            </a:r>
            <a:r>
              <a:rPr lang="en-US" dirty="0">
                <a:latin typeface="Arial" charset="0"/>
              </a:rPr>
              <a:t>: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Glucose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Fructose (from fruits)</a:t>
            </a:r>
          </a:p>
          <a:p>
            <a:pPr lvl="1">
              <a:defRPr/>
            </a:pPr>
            <a:r>
              <a:rPr lang="en-US" dirty="0" err="1">
                <a:latin typeface="Arial" charset="0"/>
                <a:ea typeface="ＭＳ Ｐゴシック" charset="0"/>
              </a:rPr>
              <a:t>Galactose</a:t>
            </a:r>
            <a:r>
              <a:rPr lang="en-US" dirty="0">
                <a:latin typeface="Arial" charset="0"/>
                <a:ea typeface="ＭＳ Ｐゴシック" charset="0"/>
              </a:rPr>
              <a:t> (in milk)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3962400"/>
            <a:ext cx="47926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9906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</a:rPr>
              <a:t>What are disaccharides?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Means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Two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Two monosaccharide's join </a:t>
            </a:r>
            <a:r>
              <a:rPr lang="en-US" dirty="0">
                <a:latin typeface="Arial" charset="0"/>
                <a:ea typeface="ＭＳ Ｐゴシック" charset="0"/>
              </a:rPr>
              <a:t>to form a </a:t>
            </a:r>
            <a:r>
              <a:rPr lang="en-US" dirty="0" smtClean="0">
                <a:latin typeface="Arial" charset="0"/>
                <a:ea typeface="ＭＳ Ｐゴシック" charset="0"/>
              </a:rPr>
              <a:t>disaccharide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u="sng" dirty="0">
                <a:latin typeface="Arial" charset="0"/>
                <a:ea typeface="ＭＳ Ｐゴシック" charset="0"/>
              </a:rPr>
              <a:t>Example</a:t>
            </a:r>
            <a:r>
              <a:rPr lang="en-US" dirty="0">
                <a:latin typeface="Arial" charset="0"/>
                <a:ea typeface="ＭＳ Ｐゴシック" charset="0"/>
              </a:rPr>
              <a:t>:  Glucose + fructose = sucrose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36591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033838" y="3657600"/>
            <a:ext cx="3814762" cy="3182938"/>
            <a:chOff x="2541" y="2304"/>
            <a:chExt cx="2403" cy="2005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2304"/>
              <a:ext cx="1864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ight Arrow 6"/>
            <p:cNvSpPr/>
            <p:nvPr/>
          </p:nvSpPr>
          <p:spPr bwMode="auto">
            <a:xfrm>
              <a:off x="2541" y="3031"/>
              <a:ext cx="630" cy="330"/>
            </a:xfrm>
            <a:prstGeom prst="rightArrow">
              <a:avLst/>
            </a:prstGeom>
            <a:solidFill>
              <a:schemeClr val="tx2">
                <a:lumMod val="1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What are polysaccharides?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Means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many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sugars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Carbs. Made with more than three sugars</a:t>
            </a:r>
          </a:p>
          <a:p>
            <a:pPr>
              <a:defRPr/>
            </a:pPr>
            <a:endParaRPr lang="en-US">
              <a:latin typeface="Arial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3276600"/>
            <a:ext cx="59563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Scale of the Universe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://scaleofuniverse.com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79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 - Glycogen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8750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three monosaccharide's?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monosaccharide's</a:t>
            </a:r>
          </a:p>
          <a:p>
            <a:pPr lvl="1"/>
            <a:r>
              <a:rPr lang="en-US" dirty="0" smtClean="0"/>
              <a:t>Discuss hydrolysis / condensation reactions</a:t>
            </a:r>
          </a:p>
          <a:p>
            <a:pPr lvl="1"/>
            <a:r>
              <a:rPr lang="en-US" dirty="0" smtClean="0"/>
              <a:t>Packet, page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0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8007350" cy="4191000"/>
          </a:xfrm>
        </p:spPr>
        <p:txBody>
          <a:bodyPr/>
          <a:lstStyle/>
          <a:p>
            <a:pPr marL="342900" lvl="2" indent="-342900">
              <a:defRPr/>
            </a:pPr>
            <a:r>
              <a:rPr lang="en-US" sz="2500" u="sng">
                <a:latin typeface="Arial" charset="0"/>
                <a:ea typeface="ＭＳ Ｐゴシック" charset="0"/>
              </a:rPr>
              <a:t>Isomers</a:t>
            </a:r>
            <a:r>
              <a:rPr lang="en-US" sz="2500">
                <a:latin typeface="Arial" charset="0"/>
                <a:ea typeface="ＭＳ Ｐゴシック" charset="0"/>
              </a:rPr>
              <a:t> – 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same chemical formula, different structure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EX: - monosaccharide's</a:t>
            </a:r>
          </a:p>
          <a:p>
            <a:pPr marL="342900" lvl="2" indent="-342900"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  <a:r>
              <a:rPr lang="en-US" sz="2500">
                <a:latin typeface="Arial" charset="0"/>
                <a:ea typeface="ＭＳ Ｐゴシック" charset="0"/>
              </a:rPr>
              <a:t>H</a:t>
            </a:r>
            <a:r>
              <a:rPr lang="en-US" sz="2500" baseline="-25000">
                <a:latin typeface="Arial" charset="0"/>
                <a:ea typeface="ＭＳ Ｐゴシック" charset="0"/>
              </a:rPr>
              <a:t>12</a:t>
            </a:r>
            <a:r>
              <a:rPr lang="en-US" sz="2500">
                <a:latin typeface="Arial" charset="0"/>
                <a:ea typeface="ＭＳ Ｐゴシック" charset="0"/>
              </a:rPr>
              <a:t>O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</a:p>
          <a:p>
            <a:pPr marL="342900" lvl="2" indent="-342900">
              <a:buFont typeface="Wingdings" charset="0"/>
              <a:buNone/>
              <a:defRPr/>
            </a:pPr>
            <a:endParaRPr lang="en-US" sz="2500" baseline="-25000">
              <a:latin typeface="Arial" charset="0"/>
              <a:ea typeface="ＭＳ Ｐゴシック" charset="0"/>
            </a:endParaRPr>
          </a:p>
          <a:p>
            <a:pPr marL="342900" lvl="2" indent="-342900">
              <a:buFont typeface="Wingdings" charset="0"/>
              <a:buNone/>
              <a:defRPr/>
            </a:pPr>
            <a:endParaRPr lang="en-US" sz="25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939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71775"/>
            <a:ext cx="5554663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385175" cy="914400"/>
          </a:xfrm>
        </p:spPr>
        <p:txBody>
          <a:bodyPr/>
          <a:lstStyle/>
          <a:p>
            <a:pPr lvl="0"/>
            <a:r>
              <a:rPr lang="en-US" sz="3000" u="sng" dirty="0">
                <a:effectLst/>
              </a:rPr>
              <a:t>CARBOHYDRATES REVIEW:</a:t>
            </a:r>
            <a:endParaRPr lang="en-US" sz="30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562600"/>
          </a:xfrm>
        </p:spPr>
        <p:txBody>
          <a:bodyPr/>
          <a:lstStyle/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elements make up carbohydrates?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is the main function of carbohydrates?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are the three monosaccharide’s?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does monosaccharide mean?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is the function of cellulose?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If </a:t>
            </a:r>
            <a:r>
              <a:rPr lang="en-US" sz="2400" dirty="0">
                <a:effectLst/>
              </a:rPr>
              <a:t>glucose and fructose are bonded together, what does it form?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Because </a:t>
            </a:r>
            <a:r>
              <a:rPr lang="en-US" sz="2400" dirty="0">
                <a:effectLst/>
              </a:rPr>
              <a:t>it is made of two sugars, sucrose (table sugar) is </a:t>
            </a:r>
            <a:r>
              <a:rPr lang="en-US" sz="2400" dirty="0" smtClean="0">
                <a:effectLst/>
              </a:rPr>
              <a:t>a _______.</a:t>
            </a: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is the formula for the monosaccharide’s?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Because </a:t>
            </a:r>
            <a:r>
              <a:rPr lang="en-US" sz="2400" dirty="0">
                <a:effectLst/>
              </a:rPr>
              <a:t>they all have the same formula, the monosaccharide’s are considered ______________</a:t>
            </a:r>
            <a:r>
              <a:rPr lang="en-US" sz="2400" dirty="0" smtClean="0">
                <a:effectLst/>
              </a:rPr>
              <a:t>.</a:t>
            </a:r>
          </a:p>
          <a:p>
            <a:pPr lvl="0"/>
            <a:r>
              <a:rPr lang="en-US" sz="2400" dirty="0" smtClean="0">
                <a:effectLst/>
              </a:rPr>
              <a:t>What </a:t>
            </a:r>
            <a:r>
              <a:rPr lang="en-US" sz="2400" dirty="0">
                <a:effectLst/>
              </a:rPr>
              <a:t>foods are composed of carbohydrates? </a:t>
            </a:r>
            <a:endParaRPr lang="en-US" sz="2400" dirty="0" smtClean="0">
              <a:effectLst/>
            </a:endParaRPr>
          </a:p>
          <a:p>
            <a:pPr lvl="0"/>
            <a:r>
              <a:rPr lang="en-US" sz="2400" dirty="0" smtClean="0">
                <a:effectLst/>
              </a:rPr>
              <a:t>Why </a:t>
            </a:r>
            <a:r>
              <a:rPr lang="en-US" sz="2400" dirty="0">
                <a:effectLst/>
              </a:rPr>
              <a:t>do you think runners “carb up” before running a long race?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37496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8600" y="609600"/>
            <a:ext cx="8915400" cy="5105400"/>
          </a:xfrm>
        </p:spPr>
        <p:txBody>
          <a:bodyPr/>
          <a:lstStyle/>
          <a:p>
            <a:r>
              <a:rPr lang="en-US" sz="8000" dirty="0" smtClean="0"/>
              <a:t>Reaction Types:</a:t>
            </a:r>
            <a:br>
              <a:rPr lang="en-US" sz="8000" dirty="0" smtClean="0"/>
            </a:br>
            <a:r>
              <a:rPr lang="en-US" sz="8000" dirty="0" smtClean="0"/>
              <a:t>Condensation and Hydrolysis Reactions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633560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Reaction Types: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Polymers are </a:t>
            </a:r>
            <a:r>
              <a:rPr lang="en-US" dirty="0" smtClean="0">
                <a:solidFill>
                  <a:srgbClr val="FFFF4A"/>
                </a:solidFill>
                <a:effectLst/>
              </a:rPr>
              <a:t>built up </a:t>
            </a:r>
            <a:r>
              <a:rPr lang="en-US" dirty="0" smtClean="0">
                <a:effectLst/>
              </a:rPr>
              <a:t>and </a:t>
            </a:r>
            <a:r>
              <a:rPr lang="en-US" dirty="0" smtClean="0">
                <a:solidFill>
                  <a:srgbClr val="FFFF4A"/>
                </a:solidFill>
                <a:effectLst/>
              </a:rPr>
              <a:t>broken</a:t>
            </a:r>
            <a:r>
              <a:rPr lang="en-US" dirty="0" smtClean="0">
                <a:effectLst/>
              </a:rPr>
              <a:t> down  </a:t>
            </a:r>
            <a:r>
              <a:rPr lang="en-US" dirty="0">
                <a:effectLst/>
              </a:rPr>
              <a:t>through condensation (dehydration) and hydrolysis reactions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65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How do polymers bond?</a:t>
            </a:r>
          </a:p>
        </p:txBody>
      </p:sp>
      <p:sp>
        <p:nvSpPr>
          <p:cNvPr id="162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066800"/>
            <a:ext cx="8305800" cy="5334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smtClean="0">
                <a:effectLst/>
                <a:latin typeface="Arial" charset="0"/>
              </a:rPr>
              <a:t>Condensation (dehydration) reactions!! </a:t>
            </a:r>
          </a:p>
          <a:p>
            <a:pPr>
              <a:lnSpc>
                <a:spcPct val="90000"/>
              </a:lnSpc>
              <a:buFont typeface="Wingdings" charset="0"/>
              <a:buNone/>
              <a:defRPr/>
            </a:pPr>
            <a:endParaRPr lang="en-US" dirty="0"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Condensation (dehydration) reaction</a:t>
            </a:r>
            <a:r>
              <a:rPr lang="en-US" sz="28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Chemical reaction that links monomers into polymers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Each time a monomer is added, water is released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  <a:ea typeface="ＭＳ Ｐゴシック" charset="0"/>
              </a:rPr>
              <a:t>Example</a:t>
            </a:r>
            <a:r>
              <a:rPr lang="en-US" sz="2600" dirty="0">
                <a:latin typeface="Arial" charset="0"/>
                <a:ea typeface="ＭＳ Ｐゴシック" charset="0"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Glucose + fructose </a:t>
            </a:r>
            <a:r>
              <a:rPr lang="en-US" sz="2600" dirty="0">
                <a:latin typeface="Arial" charset="0"/>
                <a:ea typeface="ＭＳ Ｐゴシック" charset="0"/>
                <a:sym typeface="Wingdings" charset="0"/>
              </a:rPr>
              <a:t> </a:t>
            </a:r>
            <a:r>
              <a:rPr lang="en-US" sz="2600" dirty="0" smtClean="0">
                <a:solidFill>
                  <a:srgbClr val="FFFF4A"/>
                </a:solidFill>
                <a:latin typeface="Arial" charset="0"/>
                <a:ea typeface="ＭＳ Ｐゴシック" charset="0"/>
                <a:sym typeface="Wingdings" charset="0"/>
              </a:rPr>
              <a:t>sucrose + water</a:t>
            </a:r>
            <a:endParaRPr lang="en-US" sz="2600" dirty="0">
              <a:solidFill>
                <a:srgbClr val="FFFF4A"/>
              </a:solidFill>
              <a:latin typeface="Arial" charset="0"/>
              <a:ea typeface="ＭＳ Ｐゴシック" charset="0"/>
              <a:sym typeface="Wingdings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Take a water from the reactants (dehydration)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600" dirty="0" smtClean="0">
                <a:latin typeface="Arial" charset="0"/>
                <a:ea typeface="ＭＳ Ｐゴシック" charset="0"/>
              </a:rPr>
              <a:t>When building polymers </a:t>
            </a:r>
            <a:r>
              <a:rPr lang="en-US" sz="2600" dirty="0" smtClean="0">
                <a:solidFill>
                  <a:srgbClr val="FFFF4A"/>
                </a:solidFill>
                <a:latin typeface="Arial" charset="0"/>
                <a:ea typeface="ＭＳ Ｐゴシック" charset="0"/>
              </a:rPr>
              <a:t>energy</a:t>
            </a:r>
            <a:r>
              <a:rPr lang="en-US" sz="2600" dirty="0" smtClean="0">
                <a:latin typeface="Arial" charset="0"/>
                <a:ea typeface="ＭＳ Ｐゴシック" charset="0"/>
              </a:rPr>
              <a:t> is required.</a:t>
            </a:r>
            <a:endParaRPr lang="en-US" sz="2600" dirty="0">
              <a:latin typeface="Arial" charset="0"/>
              <a:ea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ffectLst/>
              <a:latin typeface="Arial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6400800" y="3276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86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66562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grpSp>
        <p:nvGrpSpPr>
          <p:cNvPr id="66563" name="Group 4"/>
          <p:cNvGrpSpPr>
            <a:grpSpLocks/>
          </p:cNvGrpSpPr>
          <p:nvPr/>
        </p:nvGrpSpPr>
        <p:grpSpPr bwMode="auto">
          <a:xfrm>
            <a:off x="0" y="1295400"/>
            <a:ext cx="8382000" cy="3505200"/>
            <a:chOff x="336" y="816"/>
            <a:chExt cx="4416" cy="1863"/>
          </a:xfrm>
        </p:grpSpPr>
        <p:grpSp>
          <p:nvGrpSpPr>
            <p:cNvPr id="6656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6656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56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656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6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33938"/>
            <a:ext cx="41148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Condensation Reaction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007350" cy="41910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Condensation reaction creating a polysaccharide (carbohydrate)</a:t>
            </a:r>
          </a:p>
        </p:txBody>
      </p:sp>
      <p:pic>
        <p:nvPicPr>
          <p:cNvPr id="686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19325"/>
            <a:ext cx="59436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6200"/>
            <a:ext cx="8385175" cy="974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706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066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Forms bonds – takes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1013"/>
            <a:ext cx="7848600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an ion?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Quick pre-quiz (not graded)</a:t>
            </a:r>
          </a:p>
          <a:p>
            <a:pPr lvl="1"/>
            <a:r>
              <a:rPr lang="en-US" dirty="0" smtClean="0"/>
              <a:t>Start new chapter on carbon compounds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Quarterly Final – coming soon.  (after the test on this chapter)</a:t>
            </a:r>
          </a:p>
        </p:txBody>
      </p:sp>
    </p:spTree>
    <p:extLst>
      <p:ext uri="{BB962C8B-B14F-4D97-AF65-F5344CB8AC3E}">
        <p14:creationId xmlns:p14="http://schemas.microsoft.com/office/powerpoint/2010/main" val="102437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they break down?</a:t>
            </a:r>
          </a:p>
        </p:txBody>
      </p:sp>
      <p:sp>
        <p:nvSpPr>
          <p:cNvPr id="300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447800"/>
            <a:ext cx="8616950" cy="46482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Arial" charset="0"/>
              </a:rPr>
              <a:t>Hydrolysis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Addition of water to polymers in order to break them down into monomers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Hydro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water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 err="1">
                <a:latin typeface="Arial" charset="0"/>
                <a:ea typeface="ＭＳ Ｐゴシック" charset="0"/>
              </a:rPr>
              <a:t>lysis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break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  <a:p>
            <a:pPr>
              <a:defRPr/>
            </a:pPr>
            <a:r>
              <a:rPr lang="en-US" dirty="0">
                <a:latin typeface="Arial" charset="0"/>
              </a:rPr>
              <a:t>Hydrolysis reactions – Putting a </a:t>
            </a:r>
            <a:r>
              <a:rPr lang="en-US" dirty="0">
                <a:solidFill>
                  <a:schemeClr val="tx2"/>
                </a:solidFill>
                <a:latin typeface="Arial" charset="0"/>
              </a:rPr>
              <a:t>water</a:t>
            </a:r>
            <a:r>
              <a:rPr lang="en-US" dirty="0">
                <a:latin typeface="Arial" charset="0"/>
              </a:rPr>
              <a:t> back in to break down 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polymers</a:t>
            </a:r>
            <a:endParaRPr lang="en-US" sz="2800" dirty="0">
              <a:solidFill>
                <a:srgbClr val="FFFF00"/>
              </a:solidFill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781800" y="3048000"/>
            <a:ext cx="762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400800" y="38100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590800" y="30480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286000" y="35814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10" grpId="0" animBg="1"/>
      <p:bldP spid="727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Hydrolysis </a:t>
            </a:r>
            <a:r>
              <a:rPr lang="en-US" dirty="0" smtClean="0">
                <a:effectLst/>
                <a:latin typeface="Arial Black" charset="0"/>
              </a:rPr>
              <a:t>Reaction Example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74754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752600"/>
            <a:ext cx="3927475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err="1">
                <a:effectLst/>
                <a:latin typeface="Arial" charset="0"/>
              </a:rPr>
              <a:t>Sucr</a:t>
            </a:r>
            <a:r>
              <a:rPr lang="en-US" u="sng" dirty="0" err="1">
                <a:effectLst/>
                <a:latin typeface="Arial" charset="0"/>
              </a:rPr>
              <a:t>ASE</a:t>
            </a:r>
            <a:r>
              <a:rPr lang="en-US" dirty="0">
                <a:effectLst/>
                <a:latin typeface="Arial" charset="0"/>
              </a:rPr>
              <a:t> is the enzyme that breaks down sucrose</a:t>
            </a:r>
          </a:p>
          <a:p>
            <a:r>
              <a:rPr lang="en-US" dirty="0">
                <a:effectLst/>
                <a:latin typeface="Arial" charset="0"/>
              </a:rPr>
              <a:t>Terms with –ASE on the end typically mean it</a:t>
            </a:r>
            <a:r>
              <a:rPr lang="ja-JP" altLang="en-US" dirty="0">
                <a:effectLst/>
                <a:latin typeface="Arial" charset="0"/>
              </a:rPr>
              <a:t>’</a:t>
            </a:r>
            <a:r>
              <a:rPr lang="en-US" altLang="ja-JP" dirty="0">
                <a:effectLst/>
                <a:latin typeface="Arial" charset="0"/>
              </a:rPr>
              <a:t>s an enzyme</a:t>
            </a:r>
            <a:endParaRPr lang="en-US" dirty="0">
              <a:effectLst/>
              <a:latin typeface="Arial" charset="0"/>
            </a:endParaRPr>
          </a:p>
        </p:txBody>
      </p:sp>
      <p:sp>
        <p:nvSpPr>
          <p:cNvPr id="74755" name="Rectangle 5"/>
          <p:cNvSpPr>
            <a:spLocks noGrp="1" noRot="1" noChangeArrowheads="1"/>
          </p:cNvSpPr>
          <p:nvPr>
            <p:ph type="body" sz="half" idx="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79613"/>
            <a:ext cx="5257800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362200" y="31242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2438400" y="4038600"/>
            <a:ext cx="1295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381000" y="1752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  <p:bldP spid="76807" grpId="0" animBg="1"/>
      <p:bldP spid="7680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82625" y="7620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577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762000" y="1447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Breaks bonds – releases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0"/>
            <a:ext cx="6000750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0-17 at 12.18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4510"/>
            <a:ext cx="9144000" cy="419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3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Carbs – Condensation vs. Hydrolysis</a:t>
            </a:r>
          </a:p>
        </p:txBody>
      </p:sp>
      <p:sp>
        <p:nvSpPr>
          <p:cNvPr id="7987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98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488"/>
            <a:ext cx="9144000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385175" cy="838200"/>
          </a:xfrm>
        </p:spPr>
        <p:txBody>
          <a:bodyPr/>
          <a:lstStyle/>
          <a:p>
            <a:r>
              <a:rPr lang="en-US" dirty="0" smtClean="0"/>
              <a:t>Reaction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40750" cy="5181600"/>
          </a:xfrm>
        </p:spPr>
        <p:txBody>
          <a:bodyPr/>
          <a:lstStyle/>
          <a:p>
            <a:r>
              <a:rPr lang="en-US" dirty="0" smtClean="0">
                <a:effectLst/>
              </a:rPr>
              <a:t>Reaction </a:t>
            </a:r>
            <a:r>
              <a:rPr lang="en-US" dirty="0">
                <a:effectLst/>
              </a:rPr>
              <a:t>that builds up polymers? 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Reaction </a:t>
            </a:r>
            <a:r>
              <a:rPr lang="en-US" dirty="0">
                <a:effectLst/>
              </a:rPr>
              <a:t>that breaks down polymers? 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What </a:t>
            </a:r>
            <a:r>
              <a:rPr lang="en-US" dirty="0">
                <a:effectLst/>
              </a:rPr>
              <a:t>does it mean to dehydrate something?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What </a:t>
            </a:r>
            <a:r>
              <a:rPr lang="en-US" dirty="0">
                <a:effectLst/>
              </a:rPr>
              <a:t>comes out of a dehydration reaction?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What </a:t>
            </a:r>
            <a:r>
              <a:rPr lang="en-US" dirty="0">
                <a:effectLst/>
              </a:rPr>
              <a:t>reaction type breaks down polymers?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What </a:t>
            </a:r>
            <a:r>
              <a:rPr lang="en-US" dirty="0">
                <a:effectLst/>
              </a:rPr>
              <a:t>does hydro mean? ___________  What does </a:t>
            </a:r>
            <a:r>
              <a:rPr lang="en-US" dirty="0" err="1">
                <a:effectLst/>
              </a:rPr>
              <a:t>lysis</a:t>
            </a:r>
            <a:r>
              <a:rPr lang="en-US" dirty="0">
                <a:effectLst/>
              </a:rPr>
              <a:t> mean? </a:t>
            </a:r>
            <a:r>
              <a:rPr lang="en-US" dirty="0" smtClean="0">
                <a:effectLst/>
              </a:rPr>
              <a:t>_______________</a:t>
            </a:r>
          </a:p>
          <a:p>
            <a:r>
              <a:rPr lang="en-US" dirty="0" smtClean="0">
                <a:effectLst/>
              </a:rPr>
              <a:t>Terms </a:t>
            </a:r>
            <a:r>
              <a:rPr lang="en-US" dirty="0">
                <a:effectLst/>
              </a:rPr>
              <a:t>with –</a:t>
            </a:r>
            <a:r>
              <a:rPr lang="en-US" dirty="0" err="1">
                <a:effectLst/>
              </a:rPr>
              <a:t>ase</a:t>
            </a:r>
            <a:r>
              <a:rPr lang="en-US" dirty="0">
                <a:effectLst/>
              </a:rPr>
              <a:t> on the end usually mean they are </a:t>
            </a:r>
            <a:r>
              <a:rPr lang="en-US" dirty="0" smtClean="0">
                <a:effectLst/>
              </a:rPr>
              <a:t>an</a:t>
            </a:r>
            <a:endParaRPr lang="en-US" sz="2400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522053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914400"/>
          </a:xfrm>
        </p:spPr>
        <p:txBody>
          <a:bodyPr/>
          <a:lstStyle/>
          <a:p>
            <a:r>
              <a:rPr lang="en-US" dirty="0" smtClean="0"/>
              <a:t>On a ½ sheet of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693150" cy="5486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does polymer mean?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a monosaccharide?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 animals use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elements make up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comes out of a condensation reaction?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reaction breaks down </a:t>
            </a:r>
            <a:r>
              <a:rPr lang="en-US" smtClean="0"/>
              <a:t>a polymer?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Breaking down polymers __________ energy.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8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 dirty="0" smtClean="0"/>
              <a:t>10/21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845550" cy="5562600"/>
          </a:xfrm>
        </p:spPr>
        <p:txBody>
          <a:bodyPr/>
          <a:lstStyle/>
          <a:p>
            <a:r>
              <a:rPr lang="en-US" dirty="0" smtClean="0"/>
              <a:t>____________ reactions break down polymers. ____________ reactions build them up.</a:t>
            </a:r>
          </a:p>
          <a:p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Discuss lipids</a:t>
            </a:r>
          </a:p>
          <a:p>
            <a:pPr lvl="1"/>
            <a:r>
              <a:rPr lang="en-US" dirty="0" smtClean="0"/>
              <a:t>Quiz on this chapter this far…Thursday.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418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381000"/>
            <a:ext cx="800735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900" dirty="0" smtClean="0">
                <a:effectLst/>
                <a:latin typeface="Arial" charset="0"/>
              </a:rPr>
              <a:t>Animation of Condensation and Hydrolysis</a:t>
            </a:r>
            <a:endParaRPr lang="en-US" sz="3900" dirty="0" smtClean="0">
              <a:effectLst/>
              <a:latin typeface="Arial" charset="0"/>
              <a:hlinkClick r:id="rId3"/>
            </a:endParaRPr>
          </a:p>
          <a:p>
            <a:r>
              <a:rPr lang="en-US" sz="3900" dirty="0" smtClean="0">
                <a:effectLst/>
                <a:latin typeface="Arial" charset="0"/>
                <a:hlinkClick r:id="rId3"/>
              </a:rPr>
              <a:t>http</a:t>
            </a:r>
            <a:r>
              <a:rPr lang="en-US" sz="3900" dirty="0">
                <a:effectLst/>
                <a:latin typeface="Arial" charset="0"/>
                <a:hlinkClick r:id="rId3"/>
              </a:rPr>
              <a:t>://www.yellowtang.org/</a:t>
            </a:r>
            <a:r>
              <a:rPr lang="en-US" sz="3900" dirty="0" smtClean="0">
                <a:effectLst/>
                <a:latin typeface="Arial" charset="0"/>
                <a:hlinkClick r:id="rId3"/>
              </a:rPr>
              <a:t>chemistry.php</a:t>
            </a:r>
            <a:endParaRPr lang="en-US" sz="3900" dirty="0">
              <a:effectLst/>
              <a:latin typeface="Arial" charset="0"/>
            </a:endParaRPr>
          </a:p>
          <a:p>
            <a:pPr lvl="1"/>
            <a:r>
              <a:rPr lang="en-US" sz="3500" dirty="0" smtClean="0">
                <a:effectLst/>
                <a:latin typeface="Arial" charset="0"/>
              </a:rPr>
              <a:t>(Under </a:t>
            </a:r>
            <a:r>
              <a:rPr lang="en-US" sz="3500" dirty="0">
                <a:effectLst/>
                <a:latin typeface="Arial" charset="0"/>
              </a:rPr>
              <a:t>reaction </a:t>
            </a:r>
            <a:r>
              <a:rPr lang="en-US" sz="3500" dirty="0" smtClean="0">
                <a:effectLst/>
                <a:latin typeface="Arial" charset="0"/>
              </a:rPr>
              <a:t>types)</a:t>
            </a:r>
          </a:p>
          <a:p>
            <a:endParaRPr lang="en-US" sz="3900" dirty="0">
              <a:effectLst/>
              <a:latin typeface="Arial" charset="0"/>
            </a:endParaRPr>
          </a:p>
          <a:p>
            <a:endParaRPr lang="en-US" sz="3900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669925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518" y="914400"/>
            <a:ext cx="9161517" cy="4191000"/>
          </a:xfrm>
        </p:spPr>
        <p:txBody>
          <a:bodyPr/>
          <a:lstStyle/>
          <a:p>
            <a:r>
              <a:rPr lang="en-US" dirty="0" smtClean="0"/>
              <a:t>What type of reaction is occurring below?  How do you know?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905860"/>
            <a:ext cx="4495800" cy="495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05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1.  What </a:t>
            </a:r>
            <a:r>
              <a:rPr lang="en-US" dirty="0">
                <a:effectLst/>
                <a:latin typeface="Arial Black" charset="0"/>
              </a:rPr>
              <a:t>is a monomer?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Small part of a larger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large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Something that makes up a lipid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It is the same as a polymer</a:t>
            </a:r>
          </a:p>
          <a:p>
            <a:pPr marL="609600" indent="-609600">
              <a:buFont typeface="Wingdings" charset="0"/>
              <a:buNone/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500" dirty="0" smtClean="0"/>
              <a:t>LIPIDS</a:t>
            </a:r>
            <a:endParaRPr lang="en-US" sz="12500" dirty="0"/>
          </a:p>
        </p:txBody>
      </p:sp>
    </p:spTree>
    <p:extLst>
      <p:ext uri="{BB962C8B-B14F-4D97-AF65-F5344CB8AC3E}">
        <p14:creationId xmlns:p14="http://schemas.microsoft.com/office/powerpoint/2010/main" val="3904471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"/>
            <a:ext cx="3048000" cy="99059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83920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Lipids</a:t>
            </a:r>
            <a:r>
              <a:rPr lang="en-US" sz="2700" b="1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Large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non-polar</a:t>
            </a:r>
            <a:r>
              <a:rPr lang="en-US" sz="2700" b="1" dirty="0">
                <a:latin typeface="Arial" charset="0"/>
                <a:ea typeface="ＭＳ Ｐゴシック" charset="0"/>
              </a:rPr>
              <a:t> organic 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molecules that do </a:t>
            </a:r>
            <a:r>
              <a:rPr lang="en-US" sz="2700" b="1" dirty="0">
                <a:latin typeface="Arial" charset="0"/>
                <a:ea typeface="ＭＳ Ｐゴシック" charset="0"/>
              </a:rPr>
              <a:t>not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dissolve in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water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P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rimarily composed long chains of </a:t>
            </a:r>
            <a:r>
              <a:rPr lang="en-US" sz="2700" b="1" dirty="0" smtClean="0">
                <a:solidFill>
                  <a:srgbClr val="FFFF4A"/>
                </a:solidFill>
                <a:latin typeface="Arial" charset="0"/>
                <a:ea typeface="ＭＳ Ｐゴシック" charset="0"/>
              </a:rPr>
              <a:t>carbon (C) and hydrogen (H).</a:t>
            </a:r>
            <a:endParaRPr lang="en-US" sz="2700" b="1" dirty="0">
              <a:solidFill>
                <a:srgbClr val="FFFF4A"/>
              </a:solidFill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 smtClean="0">
                <a:latin typeface="Arial" charset="0"/>
              </a:rPr>
              <a:t>Examples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 </a:t>
            </a:r>
            <a:r>
              <a:rPr lang="en-US" sz="2700" b="1" dirty="0">
                <a:latin typeface="Arial" charset="0"/>
                <a:ea typeface="ＭＳ Ｐゴシック" charset="0"/>
              </a:rPr>
              <a:t>fats, oils, 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steroids (types of hormones), </a:t>
            </a:r>
            <a:r>
              <a:rPr lang="en-US" sz="2700" b="1" dirty="0">
                <a:latin typeface="Arial" charset="0"/>
                <a:ea typeface="ＭＳ Ｐゴシック" charset="0"/>
              </a:rPr>
              <a:t>wax and 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pigments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2700" b="1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700" b="1" dirty="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 sz="2600" b="1" dirty="0">
              <a:latin typeface="Arial" charset="0"/>
            </a:endParaRPr>
          </a:p>
        </p:txBody>
      </p: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54" y="3928533"/>
            <a:ext cx="2278475" cy="292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3717984"/>
            <a:ext cx="4572000" cy="3140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822325"/>
          </a:xfrm>
        </p:spPr>
        <p:txBody>
          <a:bodyPr/>
          <a:lstStyle/>
          <a:p>
            <a:r>
              <a:rPr lang="en-US" dirty="0" smtClean="0"/>
              <a:t>Lipid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83920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Function as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long term </a:t>
            </a:r>
            <a:endParaRPr lang="en-US" sz="2700" b="1" u="sng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 smtClean="0">
                <a:latin typeface="Arial" charset="0"/>
                <a:ea typeface="ＭＳ Ｐゴシック" charset="0"/>
              </a:rPr>
              <a:t>energy storage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300" b="1" dirty="0" smtClean="0">
                <a:latin typeface="Arial" charset="0"/>
                <a:ea typeface="ＭＳ Ｐゴシック" charset="0"/>
              </a:rPr>
              <a:t>Takes up </a:t>
            </a:r>
            <a:r>
              <a:rPr lang="en-US" sz="2300" u="sng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less</a:t>
            </a:r>
            <a:r>
              <a:rPr lang="en-US" sz="2300" b="1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sz="2300" b="1" dirty="0" smtClean="0">
                <a:latin typeface="Arial" charset="0"/>
                <a:ea typeface="ＭＳ Ｐゴシック" charset="0"/>
              </a:rPr>
              <a:t>space for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300" b="1" dirty="0" smtClean="0">
                <a:latin typeface="Arial" charset="0"/>
                <a:ea typeface="ＭＳ Ｐゴシック" charset="0"/>
              </a:rPr>
              <a:t>more </a:t>
            </a:r>
            <a:r>
              <a:rPr lang="en-US" sz="2300" u="sng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energy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300" b="1" dirty="0" smtClean="0">
              <a:solidFill>
                <a:srgbClr val="FFFF00"/>
              </a:solidFill>
              <a:latin typeface="Arial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300" b="1" dirty="0">
              <a:solidFill>
                <a:srgbClr val="FFFF00"/>
              </a:solidFill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</a:rPr>
              <a:t>Higher </a:t>
            </a:r>
            <a:r>
              <a:rPr lang="en-US" sz="2700" b="1" dirty="0">
                <a:latin typeface="Arial" charset="0"/>
              </a:rPr>
              <a:t>number of C-H bonds than carbohydrates which means they have = </a:t>
            </a:r>
            <a:r>
              <a:rPr lang="en-US" sz="2700" b="1" u="sng" dirty="0">
                <a:latin typeface="Arial" charset="0"/>
              </a:rPr>
              <a:t>more energy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300" b="1" dirty="0">
                <a:latin typeface="Arial" charset="0"/>
                <a:ea typeface="ＭＳ Ｐゴシック" charset="0"/>
              </a:rPr>
              <a:t>Proteins / Carbs = 4 calories  per gram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300" b="1" dirty="0">
                <a:latin typeface="Arial" charset="0"/>
                <a:ea typeface="ＭＳ Ｐゴシック" charset="0"/>
              </a:rPr>
              <a:t>Lipids = 9 calories per gram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300" b="1" dirty="0">
                <a:latin typeface="Arial" charset="0"/>
                <a:ea typeface="ＭＳ Ｐゴシック" charset="0"/>
              </a:rPr>
              <a:t>1 glucose = 36 </a:t>
            </a:r>
            <a:r>
              <a:rPr lang="en-US" sz="2300" b="1" dirty="0" smtClean="0">
                <a:latin typeface="Arial" charset="0"/>
                <a:ea typeface="ＭＳ Ｐゴシック" charset="0"/>
              </a:rPr>
              <a:t>ATP</a:t>
            </a:r>
            <a:r>
              <a:rPr lang="en-US" sz="2300" b="1" dirty="0">
                <a:latin typeface="Arial" charset="0"/>
                <a:ea typeface="ＭＳ Ｐゴシック" charset="0"/>
              </a:rPr>
              <a:t>		1 molecule fat = 130 </a:t>
            </a:r>
            <a:r>
              <a:rPr lang="en-US" sz="2300" b="1" dirty="0" smtClean="0">
                <a:latin typeface="Arial" charset="0"/>
                <a:ea typeface="ＭＳ Ｐゴシック" charset="0"/>
              </a:rPr>
              <a:t>ATP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700" b="1" dirty="0" smtClean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Form all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cell and biological membranes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Also </a:t>
            </a:r>
            <a:r>
              <a:rPr lang="en-US" sz="2700" b="1" dirty="0">
                <a:latin typeface="Arial" charset="0"/>
                <a:ea typeface="ＭＳ Ｐゴシック" charset="0"/>
              </a:rPr>
              <a:t>they,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cushions organs, keep body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warm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</a:rPr>
              <a:t>(Hormones serve as chemical messengers)</a:t>
            </a:r>
            <a:endParaRPr lang="en-US" sz="2700" b="1" dirty="0">
              <a:latin typeface="Arial" charset="0"/>
              <a:ea typeface="ＭＳ Ｐゴシック" charset="0"/>
            </a:endParaRPr>
          </a:p>
          <a:p>
            <a:endParaRPr lang="en-US" dirty="0"/>
          </a:p>
        </p:txBody>
      </p:sp>
      <p:pic>
        <p:nvPicPr>
          <p:cNvPr id="4" name="Picture 3" descr="IMG_14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9060"/>
            <a:ext cx="4114801" cy="317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92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"/>
            <a:ext cx="8610600" cy="3886200"/>
          </a:xfrm>
        </p:spPr>
        <p:txBody>
          <a:bodyPr/>
          <a:lstStyle/>
          <a:p>
            <a:r>
              <a:rPr lang="en-US" dirty="0" smtClean="0"/>
              <a:t>SO, Fats take up more space per weight…</a:t>
            </a:r>
          </a:p>
          <a:p>
            <a:r>
              <a:rPr lang="en-US" dirty="0" smtClean="0"/>
              <a:t>BUT…per weight they hold more than double the amount of energy</a:t>
            </a:r>
          </a:p>
          <a:p>
            <a:endParaRPr lang="en-US" dirty="0"/>
          </a:p>
        </p:txBody>
      </p:sp>
      <p:pic>
        <p:nvPicPr>
          <p:cNvPr id="4" name="Picture 3" descr="IMG_14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766098"/>
            <a:ext cx="6629401" cy="511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26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767" b="8767"/>
          <a:stretch>
            <a:fillRect/>
          </a:stretch>
        </p:blipFill>
        <p:spPr>
          <a:xfrm>
            <a:off x="838200" y="2286000"/>
            <a:ext cx="8007350" cy="4191000"/>
          </a:xfrm>
        </p:spPr>
      </p:pic>
    </p:spTree>
    <p:extLst>
      <p:ext uri="{BB962C8B-B14F-4D97-AF65-F5344CB8AC3E}">
        <p14:creationId xmlns:p14="http://schemas.microsoft.com/office/powerpoint/2010/main" val="3502603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8397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dirty="0">
                <a:effectLst/>
                <a:latin typeface="Arial" charset="0"/>
              </a:rPr>
              <a:t>Lipids =</a:t>
            </a:r>
            <a:r>
              <a:rPr lang="en-US" dirty="0">
                <a:effectLst/>
                <a:latin typeface="Arial" charset="0"/>
              </a:rPr>
              <a:t> </a:t>
            </a:r>
            <a:endParaRPr lang="en-US" dirty="0" smtClean="0">
              <a:effectLst/>
              <a:latin typeface="Arial" charset="0"/>
            </a:endParaRPr>
          </a:p>
          <a:p>
            <a:pPr lvl="1"/>
            <a:r>
              <a:rPr lang="en-US" dirty="0" smtClean="0">
                <a:effectLst/>
                <a:latin typeface="Arial" charset="0"/>
              </a:rPr>
              <a:t>a </a:t>
            </a:r>
            <a:r>
              <a:rPr lang="en-US" dirty="0">
                <a:effectLst/>
                <a:latin typeface="Arial" charset="0"/>
              </a:rPr>
              <a:t>chemically diverse group of compounds grouped together because they don</a:t>
            </a:r>
            <a:r>
              <a:rPr lang="ja-JP" altLang="en-US" dirty="0">
                <a:effectLst/>
                <a:latin typeface="Arial" charset="0"/>
              </a:rPr>
              <a:t>’</a:t>
            </a:r>
            <a:r>
              <a:rPr lang="en-US" altLang="ja-JP" dirty="0">
                <a:effectLst/>
                <a:latin typeface="Arial" charset="0"/>
              </a:rPr>
              <a:t>t dissolve in </a:t>
            </a:r>
            <a:r>
              <a:rPr lang="en-US" altLang="ja-JP" dirty="0" smtClean="0">
                <a:effectLst/>
                <a:latin typeface="Arial" charset="0"/>
              </a:rPr>
              <a:t>water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Function:</a:t>
            </a:r>
          </a:p>
          <a:p>
            <a:pPr lvl="2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For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energy, cell membranes, structural support, and steroids</a:t>
            </a:r>
          </a:p>
          <a:p>
            <a:endParaRPr lang="en-US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Black" charset="0"/>
              </a:rPr>
              <a:t>Lipid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7350" cy="4191000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</a:pPr>
            <a:r>
              <a:rPr lang="en-US" u="sng" dirty="0" smtClean="0">
                <a:effectLst/>
              </a:rPr>
              <a:t>Triglyceride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- How most fats exist in body and in </a:t>
            </a:r>
            <a:r>
              <a:rPr lang="en-US" dirty="0" smtClean="0">
                <a:effectLst/>
              </a:rPr>
              <a:t>food</a:t>
            </a:r>
          </a:p>
          <a:p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One </a:t>
            </a:r>
            <a:r>
              <a:rPr lang="en-US" dirty="0">
                <a:effectLst/>
              </a:rPr>
              <a:t>molecule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glycerol</a:t>
            </a:r>
            <a:r>
              <a:rPr lang="en-US" dirty="0" smtClean="0">
                <a:effectLst/>
              </a:rPr>
              <a:t> and </a:t>
            </a:r>
            <a:r>
              <a:rPr lang="en-US" dirty="0">
                <a:effectLst/>
              </a:rPr>
              <a:t>three chains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fatty acids </a:t>
            </a:r>
            <a:r>
              <a:rPr lang="en-US" dirty="0" smtClean="0">
                <a:effectLst/>
              </a:rPr>
              <a:t>(</a:t>
            </a:r>
            <a:r>
              <a:rPr lang="en-US" dirty="0">
                <a:effectLst/>
              </a:rPr>
              <a:t>carbon chains)</a:t>
            </a:r>
          </a:p>
          <a:p>
            <a:endParaRPr lang="en-US" dirty="0"/>
          </a:p>
        </p:txBody>
      </p:sp>
      <p:pic>
        <p:nvPicPr>
          <p:cNvPr id="102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10000"/>
            <a:ext cx="3657600" cy="290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40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761999"/>
          </a:xfrm>
        </p:spPr>
        <p:txBody>
          <a:bodyPr/>
          <a:lstStyle/>
          <a:p>
            <a:r>
              <a:rPr lang="en-US" dirty="0" smtClean="0"/>
              <a:t>Triglyceride 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007350" cy="4191000"/>
          </a:xfrm>
        </p:spPr>
        <p:txBody>
          <a:bodyPr/>
          <a:lstStyle/>
          <a:p>
            <a:r>
              <a:rPr lang="en-US" dirty="0" smtClean="0"/>
              <a:t>What type of reaction is shown below?</a:t>
            </a:r>
            <a:endParaRPr lang="en-US" dirty="0"/>
          </a:p>
        </p:txBody>
      </p:sp>
      <p:pic>
        <p:nvPicPr>
          <p:cNvPr id="4" name="Picture 4" descr="lipid formation transparen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98397"/>
            <a:ext cx="5105401" cy="535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178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9318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752600"/>
            <a:ext cx="4572000" cy="510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Composed primarily of Carbon and Hydrogen</a:t>
            </a:r>
          </a:p>
          <a:p>
            <a:r>
              <a:rPr lang="en-US" dirty="0" smtClean="0">
                <a:effectLst/>
                <a:latin typeface="Arial" charset="0"/>
              </a:rPr>
              <a:t>(yes there is some oxygen)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188" y="-27097"/>
            <a:ext cx="4406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two types of reactions the either build up or break down polymers?</a:t>
            </a:r>
          </a:p>
          <a:p>
            <a:pPr lvl="1"/>
            <a:r>
              <a:rPr lang="en-US" dirty="0"/>
              <a:t>Hydrolysis or </a:t>
            </a:r>
            <a:r>
              <a:rPr lang="en-US" dirty="0" smtClean="0"/>
              <a:t>Condensation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Which type of reaction builds monomers up into polymers?</a:t>
            </a:r>
            <a:endParaRPr lang="en-US" dirty="0"/>
          </a:p>
          <a:p>
            <a:pPr lvl="1"/>
            <a:r>
              <a:rPr lang="en-US" dirty="0" smtClean="0"/>
              <a:t>Condensation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11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2.  What </a:t>
            </a:r>
            <a:r>
              <a:rPr lang="en-US" dirty="0">
                <a:effectLst/>
                <a:latin typeface="Arial Black" charset="0"/>
              </a:rPr>
              <a:t>is a carbohydrate?</a:t>
            </a:r>
          </a:p>
        </p:txBody>
      </p:sp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Molecule used for long term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polymer made up of sugars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used to build muscles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that forms our DNA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latin typeface="Arial Black" charset="0"/>
              </a:rPr>
              <a:t>PhosphoLIPIDS</a:t>
            </a:r>
            <a:endParaRPr lang="en-US" dirty="0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91440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</a:rPr>
              <a:t>Phospholipids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Fatty acids that compose most cell membranes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Have a phosphate attached to </a:t>
            </a:r>
            <a:r>
              <a:rPr lang="en-US" sz="2600" dirty="0" smtClean="0">
                <a:effectLst/>
                <a:latin typeface="Arial" charset="0"/>
                <a:ea typeface="ＭＳ Ｐゴシック" charset="0"/>
              </a:rPr>
              <a:t>glycerol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 smtClean="0">
                <a:effectLst/>
                <a:latin typeface="Arial" charset="0"/>
                <a:ea typeface="ＭＳ Ｐゴシック" charset="0"/>
              </a:rPr>
              <a:t>Phosphate makes the molecule polar, which means it has a difference of charge across it’s structure. </a:t>
            </a:r>
            <a:endParaRPr lang="en-US" sz="2600" dirty="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Two fatty acid 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 dirty="0">
                <a:effectLst/>
                <a:latin typeface="Arial" charset="0"/>
                <a:ea typeface="ＭＳ Ｐゴシック" charset="0"/>
              </a:rPr>
              <a:t>tails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”</a:t>
            </a:r>
            <a:r>
              <a:rPr lang="en-US" altLang="ja-JP" sz="2600" dirty="0">
                <a:effectLst/>
                <a:latin typeface="Arial" charset="0"/>
                <a:ea typeface="ＭＳ Ｐゴシック" charset="0"/>
              </a:rPr>
              <a:t> and a phosphate 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 dirty="0">
                <a:effectLst/>
                <a:latin typeface="Arial" charset="0"/>
                <a:ea typeface="ＭＳ Ｐゴシック" charset="0"/>
              </a:rPr>
              <a:t>head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”</a:t>
            </a:r>
            <a:endParaRPr lang="en-US" altLang="ja-JP" sz="2600" dirty="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Tail is </a:t>
            </a:r>
            <a:r>
              <a:rPr lang="en-US" sz="2600" u="sng" dirty="0">
                <a:effectLst/>
                <a:latin typeface="Arial" charset="0"/>
                <a:ea typeface="ＭＳ Ｐゴシック" charset="0"/>
              </a:rPr>
              <a:t>hydrophobic</a:t>
            </a:r>
            <a:r>
              <a:rPr lang="en-US" sz="2600" dirty="0">
                <a:effectLst/>
                <a:latin typeface="Arial" charset="0"/>
                <a:ea typeface="ＭＳ Ｐゴシック" charset="0"/>
              </a:rPr>
              <a:t> and head is </a:t>
            </a:r>
            <a:r>
              <a:rPr lang="en-US" sz="2600" u="sng" dirty="0">
                <a:effectLst/>
                <a:latin typeface="Arial" charset="0"/>
                <a:ea typeface="ＭＳ Ｐゴシック" charset="0"/>
              </a:rPr>
              <a:t>hydrophilic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52850"/>
            <a:ext cx="39909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852863"/>
            <a:ext cx="4076700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334000" y="1219200"/>
            <a:ext cx="2438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1676400" y="3200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334000" y="3200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  <p:bldP spid="86026" grpId="0" animBg="1"/>
      <p:bldP spid="8602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Screen Shot 2014-05-13 at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" y="4800600"/>
            <a:ext cx="3616948" cy="204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creen Shot 2014-05-13 at 8.11.2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022" y="2438400"/>
            <a:ext cx="5571514" cy="3175000"/>
          </a:xfrm>
          <a:prstGeom prst="rect">
            <a:avLst/>
          </a:prstGeom>
        </p:spPr>
      </p:pic>
      <p:pic>
        <p:nvPicPr>
          <p:cNvPr id="3" name="Picture 2" descr="Screen Shot 2014-05-13 at 8.11.38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429000" cy="364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00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822732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348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42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So if we mixed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phospholipids with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water, how would they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arrange?</a:t>
            </a:r>
          </a:p>
        </p:txBody>
      </p:sp>
      <p:pic>
        <p:nvPicPr>
          <p:cNvPr id="880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" name="Picture 1" descr="Screen Shot 2013-10-08 at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05" y="5105400"/>
            <a:ext cx="3294695" cy="171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8423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>
              <a:defRPr/>
            </a:pPr>
            <a:endParaRPr lang="en-US" sz="2800" dirty="0">
              <a:latin typeface="Arial" charset="0"/>
            </a:endParaRPr>
          </a:p>
          <a:p>
            <a:pPr>
              <a:defRPr/>
            </a:pPr>
            <a:r>
              <a:rPr lang="en-US" sz="2800" u="sng" dirty="0">
                <a:latin typeface="Arial" charset="0"/>
              </a:rPr>
              <a:t>Saturated Fatty Acids</a:t>
            </a:r>
            <a:r>
              <a:rPr lang="en-US" sz="2800" dirty="0">
                <a:latin typeface="Arial" charset="0"/>
              </a:rPr>
              <a:t> - 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Usually </a:t>
            </a:r>
            <a:r>
              <a:rPr lang="en-US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SOLID</a:t>
            </a:r>
            <a:r>
              <a:rPr lang="en-US" dirty="0">
                <a:latin typeface="Arial" charset="0"/>
                <a:ea typeface="ＭＳ Ｐゴシック" charset="0"/>
              </a:rPr>
              <a:t> at room temp</a:t>
            </a:r>
          </a:p>
          <a:p>
            <a:pPr lvl="1">
              <a:defRPr/>
            </a:pPr>
            <a:r>
              <a:rPr lang="en-US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Single bonds </a:t>
            </a:r>
            <a:r>
              <a:rPr lang="en-US" dirty="0">
                <a:latin typeface="Arial" charset="0"/>
                <a:ea typeface="ＭＳ Ｐゴシック" charset="0"/>
              </a:rPr>
              <a:t>creates straight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chains = 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less room around each</a:t>
            </a:r>
            <a:b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acid makes them solid</a:t>
            </a:r>
          </a:p>
          <a:p>
            <a:pPr lvl="1">
              <a:defRPr/>
            </a:pPr>
            <a:r>
              <a:rPr lang="en-US" u="sng" dirty="0">
                <a:latin typeface="Arial" charset="0"/>
                <a:ea typeface="ＭＳ Ｐゴシック" charset="0"/>
              </a:rPr>
              <a:t>Found in</a:t>
            </a:r>
            <a:r>
              <a:rPr lang="en-US" dirty="0">
                <a:latin typeface="Arial" charset="0"/>
                <a:ea typeface="ＭＳ Ｐゴシック" charset="0"/>
              </a:rPr>
              <a:t>:  Butter, red meat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 bad fats – you don</a:t>
            </a:r>
            <a:r>
              <a:rPr lang="ja-JP" altLang="en-US" dirty="0">
                <a:latin typeface="Arial" charset="0"/>
                <a:ea typeface="ＭＳ Ｐゴシック" charset="0"/>
              </a:rPr>
              <a:t>’</a:t>
            </a:r>
            <a:r>
              <a:rPr lang="en-US" dirty="0">
                <a:latin typeface="Arial" charset="0"/>
                <a:ea typeface="ＭＳ Ｐゴシック" charset="0"/>
              </a:rPr>
              <a:t>t really need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them (artery </a:t>
            </a:r>
            <a:r>
              <a:rPr lang="en-US" dirty="0" err="1">
                <a:latin typeface="Arial" charset="0"/>
                <a:ea typeface="ＭＳ Ｐゴシック" charset="0"/>
              </a:rPr>
              <a:t>cloggers</a:t>
            </a:r>
            <a:r>
              <a:rPr lang="en-US" dirty="0">
                <a:latin typeface="Arial" charset="0"/>
                <a:ea typeface="ＭＳ Ｐゴシック" charset="0"/>
              </a:rPr>
              <a:t>)</a:t>
            </a:r>
          </a:p>
          <a:p>
            <a:pPr lvl="1">
              <a:defRPr/>
            </a:pPr>
            <a:endParaRPr lang="en-US" dirty="0">
              <a:latin typeface="Arial" charset="0"/>
              <a:ea typeface="ＭＳ Ｐゴシック" charset="0"/>
            </a:endParaRPr>
          </a:p>
          <a:p>
            <a:pPr>
              <a:buFont typeface="Wingdings" charset="0"/>
              <a:buNone/>
              <a:defRPr/>
            </a:pPr>
            <a:endParaRPr lang="en-US" sz="2800" dirty="0">
              <a:latin typeface="Arial" charset="0"/>
            </a:endParaRPr>
          </a:p>
        </p:txBody>
      </p:sp>
      <p:pic>
        <p:nvPicPr>
          <p:cNvPr id="983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514600"/>
            <a:ext cx="22463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981200" y="19812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762000" y="2514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  <p:bldP spid="9421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36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95400"/>
            <a:ext cx="8077200" cy="50292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Arial" charset="0"/>
              </a:rPr>
              <a:t>Unsaturated Fatty Acids</a:t>
            </a:r>
            <a:r>
              <a:rPr lang="en-US" dirty="0">
                <a:latin typeface="Arial" charset="0"/>
              </a:rPr>
              <a:t> – 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Usually LIQUID at room temp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Double bonds creates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kinked chains = 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more room</a:t>
            </a:r>
            <a:b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to </a:t>
            </a:r>
            <a:r>
              <a:rPr lang="ja-JP" alt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“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flow</a:t>
            </a:r>
            <a:r>
              <a:rPr lang="ja-JP" alt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”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 – usually liquids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Found in plant oils (vegetable oil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etc.)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These are the good fats –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better for your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health</a:t>
            </a:r>
          </a:p>
          <a:p>
            <a:pPr>
              <a:defRPr/>
            </a:pPr>
            <a:endParaRPr lang="en-US" dirty="0">
              <a:effectLst/>
              <a:latin typeface="Arial" charset="0"/>
            </a:endParaRPr>
          </a:p>
        </p:txBody>
      </p:sp>
      <p:pic>
        <p:nvPicPr>
          <p:cNvPr id="1003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76450"/>
            <a:ext cx="306228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057400" y="1905000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685800" y="2438400"/>
            <a:ext cx="2286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  <p:bldP spid="9626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635"/>
            <a:ext cx="8385175" cy="957965"/>
          </a:xfrm>
        </p:spPr>
        <p:txBody>
          <a:bodyPr/>
          <a:lstStyle/>
          <a:p>
            <a:r>
              <a:rPr lang="en-US" dirty="0" smtClean="0"/>
              <a:t>Put it into words…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r>
              <a:rPr lang="en-US" dirty="0" smtClean="0"/>
              <a:t>Why are saturated fats usually solids at room temperature and unsaturated fats are usually liquids? </a:t>
            </a:r>
          </a:p>
          <a:p>
            <a:pPr lvl="1"/>
            <a:r>
              <a:rPr lang="en-US" dirty="0" smtClean="0"/>
              <a:t>(hint:  think of their structure)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060" y="3048000"/>
            <a:ext cx="5905737" cy="383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6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240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24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2300523"/>
            <a:ext cx="8172818" cy="457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 dirty="0" smtClean="0"/>
              <a:t>10/22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464550" cy="4495800"/>
          </a:xfrm>
        </p:spPr>
        <p:txBody>
          <a:bodyPr/>
          <a:lstStyle/>
          <a:p>
            <a:r>
              <a:rPr lang="en-US" dirty="0" smtClean="0"/>
              <a:t>Describe why saturated fats are solids and unsaturated are liquids.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Nucleic acids</a:t>
            </a:r>
          </a:p>
          <a:p>
            <a:pPr lvl="1"/>
            <a:r>
              <a:rPr lang="en-US" dirty="0" smtClean="0"/>
              <a:t>Review for</a:t>
            </a:r>
            <a:br>
              <a:rPr lang="en-US" dirty="0" smtClean="0"/>
            </a:br>
            <a:r>
              <a:rPr lang="en-US" dirty="0" smtClean="0"/>
              <a:t>quiz</a:t>
            </a:r>
          </a:p>
          <a:p>
            <a:pPr lvl="1"/>
            <a:r>
              <a:rPr lang="en-US" dirty="0" smtClean="0"/>
              <a:t>Quiz tom</a:t>
            </a:r>
          </a:p>
          <a:p>
            <a:pPr lvl="1"/>
            <a:r>
              <a:rPr lang="en-US" dirty="0" smtClean="0"/>
              <a:t>Finish </a:t>
            </a:r>
            <a:r>
              <a:rPr lang="en-US" dirty="0" err="1" smtClean="0"/>
              <a:t>chapt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Friday</a:t>
            </a:r>
          </a:p>
          <a:p>
            <a:pPr lvl="1"/>
            <a:r>
              <a:rPr lang="en-US" dirty="0" smtClean="0"/>
              <a:t>Next week…review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57400"/>
            <a:ext cx="6248400" cy="3494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787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0445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445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3663"/>
            <a:ext cx="7924800" cy="54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 dirty="0" smtClean="0">
                <a:effectLst/>
                <a:latin typeface="Arial Black" charset="0"/>
              </a:rPr>
              <a:t>3.  We </a:t>
            </a:r>
            <a:r>
              <a:rPr lang="en-US" sz="4000" dirty="0">
                <a:effectLst/>
                <a:latin typeface="Arial Black" charset="0"/>
              </a:rPr>
              <a:t>could expect an organic compound to always have…</a:t>
            </a:r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Nitrogen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Chlorine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Oxygen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Carbon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649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64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5791200" cy="546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</a:rPr>
              <a:t>Wax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Waterproof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Protective layer in</a:t>
            </a:r>
            <a:br>
              <a:rPr lang="en-US" sz="2500" dirty="0">
                <a:latin typeface="Arial" charset="0"/>
                <a:ea typeface="ＭＳ Ｐゴシック" charset="0"/>
              </a:rPr>
            </a:br>
            <a:r>
              <a:rPr lang="en-US" sz="2500" dirty="0">
                <a:latin typeface="Arial" charset="0"/>
                <a:ea typeface="ＭＳ Ｐゴシック" charset="0"/>
              </a:rPr>
              <a:t> plants and animals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Ear wax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900" dirty="0">
              <a:latin typeface="Arial" charset="0"/>
            </a:endParaRP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0"/>
            <a:ext cx="4610100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40125"/>
            <a:ext cx="3619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472371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42" y="-21737"/>
            <a:ext cx="8385175" cy="10668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</a:rPr>
              <a:t>Steroid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Compose many hormones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Made of four fused rings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Testosterone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Estrogen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Cholesterol</a:t>
            </a:r>
          </a:p>
        </p:txBody>
      </p:sp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0"/>
            <a:ext cx="2743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04800" y="3810000"/>
            <a:ext cx="8572500" cy="3048000"/>
            <a:chOff x="0" y="2352"/>
            <a:chExt cx="5592" cy="1968"/>
          </a:xfrm>
        </p:grpSpPr>
        <p:pic>
          <p:nvPicPr>
            <p:cNvPr id="1106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663"/>
              <a:ext cx="4248" cy="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0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52"/>
              <a:ext cx="1392" cy="1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234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43200"/>
            <a:ext cx="3810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038600"/>
            <a:ext cx="3352800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746125"/>
          </a:xfrm>
        </p:spPr>
        <p:txBody>
          <a:bodyPr/>
          <a:lstStyle/>
          <a:p>
            <a:r>
              <a:rPr lang="en-US" dirty="0" smtClean="0"/>
              <a:t>LIPIDS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257800"/>
          </a:xfrm>
        </p:spPr>
        <p:txBody>
          <a:bodyPr/>
          <a:lstStyle/>
          <a:p>
            <a:r>
              <a:rPr lang="en-US" sz="2600" dirty="0" smtClean="0">
                <a:effectLst/>
              </a:rPr>
              <a:t>What </a:t>
            </a:r>
            <a:r>
              <a:rPr lang="en-US" sz="2600" dirty="0">
                <a:effectLst/>
              </a:rPr>
              <a:t>don’t most lipids mix well with?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What is one main </a:t>
            </a:r>
            <a:r>
              <a:rPr lang="en-US" sz="2600" dirty="0">
                <a:effectLst/>
              </a:rPr>
              <a:t>function of lipids?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What </a:t>
            </a:r>
            <a:r>
              <a:rPr lang="en-US" sz="2600" dirty="0">
                <a:effectLst/>
              </a:rPr>
              <a:t>elements make up lipids?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Give </a:t>
            </a:r>
            <a:r>
              <a:rPr lang="en-US" sz="2600" dirty="0">
                <a:effectLst/>
              </a:rPr>
              <a:t>another function of lipids?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Why </a:t>
            </a:r>
            <a:r>
              <a:rPr lang="en-US" sz="2600" dirty="0">
                <a:effectLst/>
              </a:rPr>
              <a:t>are lipids better at storing energy than carbohydrates?  Explain.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What </a:t>
            </a:r>
            <a:r>
              <a:rPr lang="en-US" sz="2600" dirty="0">
                <a:effectLst/>
              </a:rPr>
              <a:t>are the lipids called that make up your cell membrane?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Draw </a:t>
            </a:r>
            <a:r>
              <a:rPr lang="en-US" sz="2600" dirty="0">
                <a:effectLst/>
              </a:rPr>
              <a:t>one and label the hydrophobic and hydrophilic </a:t>
            </a:r>
            <a:r>
              <a:rPr lang="en-US" sz="2600" dirty="0" smtClean="0">
                <a:effectLst/>
              </a:rPr>
              <a:t>sides:</a:t>
            </a:r>
          </a:p>
          <a:p>
            <a:r>
              <a:rPr lang="en-US" sz="2600" dirty="0" smtClean="0">
                <a:effectLst/>
              </a:rPr>
              <a:t>Are </a:t>
            </a:r>
            <a:r>
              <a:rPr lang="en-US" sz="2600" dirty="0">
                <a:effectLst/>
              </a:rPr>
              <a:t>unsaturated fats solids or liquids are room temp? </a:t>
            </a:r>
            <a:endParaRPr lang="en-US" sz="2600" dirty="0" smtClean="0">
              <a:effectLst/>
            </a:endParaRPr>
          </a:p>
          <a:p>
            <a:r>
              <a:rPr lang="en-US" sz="2600" dirty="0" smtClean="0">
                <a:effectLst/>
              </a:rPr>
              <a:t>Explain </a:t>
            </a:r>
            <a:r>
              <a:rPr lang="en-US" sz="2600" dirty="0">
                <a:effectLst/>
              </a:rPr>
              <a:t>why</a:t>
            </a:r>
            <a:r>
              <a:rPr lang="en-US" sz="2600" dirty="0" smtClean="0">
                <a:effectLst/>
              </a:rPr>
              <a:t>.</a:t>
            </a:r>
            <a:endParaRPr lang="en-US" sz="2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36524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1264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Phospholipid molecule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3"/>
              </a:rPr>
              <a:t>http://my.hrw.com/sh/hm2/0030724872/student/ch03/sec03/qc13/hm203_03_q13fs.htm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Lipid bylayer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4"/>
              </a:rPr>
              <a:t>http://my.hrw.com/sh/hm2/0030724872/student/ch03/sec03/qc14/hm203_03_q14fs.htm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10/23 ATB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524000"/>
            <a:ext cx="8312150" cy="5181600"/>
          </a:xfrm>
        </p:spPr>
        <p:txBody>
          <a:bodyPr/>
          <a:lstStyle/>
          <a:p>
            <a:r>
              <a:rPr lang="en-US" dirty="0" smtClean="0"/>
              <a:t>What does hydrolysis mean?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Quiz (look over you materials now!)</a:t>
            </a:r>
          </a:p>
          <a:p>
            <a:pPr lvl="1"/>
            <a:r>
              <a:rPr lang="en-US" dirty="0" smtClean="0"/>
              <a:t>Review nucleic acids</a:t>
            </a:r>
          </a:p>
          <a:p>
            <a:pPr lvl="1"/>
            <a:r>
              <a:rPr lang="en-US" dirty="0" smtClean="0"/>
              <a:t>Start discussing proteins</a:t>
            </a:r>
          </a:p>
          <a:p>
            <a:pPr lvl="1"/>
            <a:r>
              <a:rPr lang="en-US" dirty="0" smtClean="0"/>
              <a:t>Friday:</a:t>
            </a:r>
          </a:p>
          <a:p>
            <a:pPr lvl="2"/>
            <a:r>
              <a:rPr lang="en-US" dirty="0" smtClean="0"/>
              <a:t>Finish proteins</a:t>
            </a:r>
          </a:p>
          <a:p>
            <a:pPr lvl="1"/>
            <a:r>
              <a:rPr lang="en-US" dirty="0" smtClean="0"/>
              <a:t>Next week…review…and…</a:t>
            </a:r>
          </a:p>
          <a:p>
            <a:pPr lvl="1"/>
            <a:r>
              <a:rPr lang="en-US" dirty="0" smtClean="0"/>
              <a:t>Quarter Final!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362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10/23 ATB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524000"/>
            <a:ext cx="8312150" cy="5181600"/>
          </a:xfrm>
        </p:spPr>
        <p:txBody>
          <a:bodyPr/>
          <a:lstStyle/>
          <a:p>
            <a:r>
              <a:rPr lang="en-US" dirty="0" smtClean="0"/>
              <a:t>What does hydrolysis mean?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Look over your notes to prepare for the quiz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Put the quiz on the stump when you are finished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Start working on the quarterly study guide when you are finished.  </a:t>
            </a:r>
          </a:p>
        </p:txBody>
      </p:sp>
    </p:spTree>
    <p:extLst>
      <p:ext uri="{BB962C8B-B14F-4D97-AF65-F5344CB8AC3E}">
        <p14:creationId xmlns:p14="http://schemas.microsoft.com/office/powerpoint/2010/main" val="2021158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399" y="1905000"/>
            <a:ext cx="4093601" cy="379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898525"/>
          </a:xfrm>
        </p:spPr>
        <p:txBody>
          <a:bodyPr/>
          <a:lstStyle/>
          <a:p>
            <a:r>
              <a:rPr lang="en-US" dirty="0" smtClean="0"/>
              <a:t>Quiz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24200"/>
            <a:ext cx="8845550" cy="3581400"/>
          </a:xfrm>
        </p:spPr>
        <p:txBody>
          <a:bodyPr/>
          <a:lstStyle/>
          <a:p>
            <a:r>
              <a:rPr lang="en-US" dirty="0" smtClean="0"/>
              <a:t>Directions after the quiz:</a:t>
            </a:r>
          </a:p>
          <a:p>
            <a:r>
              <a:rPr lang="en-US" dirty="0" smtClean="0"/>
              <a:t>Quietly begin the </a:t>
            </a:r>
            <a:br>
              <a:rPr lang="en-US" dirty="0" smtClean="0"/>
            </a:br>
            <a:r>
              <a:rPr lang="en-US" dirty="0" smtClean="0"/>
              <a:t>quarterly study guide </a:t>
            </a:r>
            <a:br>
              <a:rPr lang="en-US" dirty="0" smtClean="0"/>
            </a:br>
            <a:r>
              <a:rPr lang="en-US" dirty="0" smtClean="0"/>
              <a:t>using the green and </a:t>
            </a:r>
            <a:br>
              <a:rPr lang="en-US" dirty="0" smtClean="0"/>
            </a:br>
            <a:r>
              <a:rPr lang="en-US" dirty="0" smtClean="0"/>
              <a:t>yellow </a:t>
            </a:r>
            <a:r>
              <a:rPr lang="en-US" dirty="0" err="1" smtClean="0"/>
              <a:t>notepackets</a:t>
            </a:r>
            <a:endParaRPr lang="en-US" dirty="0" smtClean="0"/>
          </a:p>
          <a:p>
            <a:r>
              <a:rPr lang="en-US" dirty="0" smtClean="0"/>
              <a:t>Skip the questions with images you can’t see…I will get better copies.</a:t>
            </a:r>
            <a:endParaRPr lang="en-US" dirty="0"/>
          </a:p>
        </p:txBody>
      </p:sp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0" y="838200"/>
            <a:ext cx="5486400" cy="2209800"/>
            <a:chOff x="6768" y="9828"/>
            <a:chExt cx="5040" cy="2139"/>
          </a:xfrm>
        </p:grpSpPr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6768" y="9828"/>
              <a:ext cx="5040" cy="2139"/>
              <a:chOff x="0" y="0"/>
              <a:chExt cx="4800600" cy="2590800"/>
            </a:xfrm>
          </p:grpSpPr>
          <p:pic>
            <p:nvPicPr>
              <p:cNvPr id="13" name="Picture 2" descr="Screen Shot 2014-10-21 at 8.44.19 A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800600" cy="256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Rounded Rectangle 3"/>
              <p:cNvSpPr>
                <a:spLocks noChangeArrowheads="1"/>
              </p:cNvSpPr>
              <p:nvPr/>
            </p:nvSpPr>
            <p:spPr bwMode="auto">
              <a:xfrm>
                <a:off x="3657600" y="2209800"/>
                <a:ext cx="381000" cy="38100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11" name="WordArt 5"/>
            <p:cNvSpPr>
              <a:spLocks noChangeArrowheads="1" noChangeShapeType="1" noTextEdit="1"/>
            </p:cNvSpPr>
            <p:nvPr/>
          </p:nvSpPr>
          <p:spPr bwMode="auto">
            <a:xfrm>
              <a:off x="7308" y="10008"/>
              <a:ext cx="342" cy="3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1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A</a:t>
              </a:r>
              <a:endParaRPr lang="en-US" sz="1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008" y="10008"/>
              <a:ext cx="180" cy="3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1600" b="1" kern="10" spc="0" smtClean="0">
                  <a:ln w="15875">
                    <a:solidFill>
                      <a:srgbClr val="1F497D"/>
                    </a:solidFill>
                    <a:round/>
                    <a:headEnd/>
                    <a:tailEnd/>
                  </a:ln>
                  <a:solidFill>
                    <a:srgbClr val="EEECE1"/>
                  </a:solidFill>
                  <a:effectLst>
                    <a:outerShdw blurRad="63500" dist="29783" dir="1514402" algn="ctr" rotWithShape="0">
                      <a:srgbClr val="D8D8D8">
                        <a:alpha val="74998"/>
                      </a:srgbClr>
                    </a:outerShdw>
                  </a:effectLst>
                  <a:latin typeface="Calibri"/>
                  <a:ea typeface="Calibri"/>
                  <a:cs typeface="Calibri"/>
                </a:rPr>
                <a:t>B</a:t>
              </a:r>
              <a:endParaRPr lang="en-US" sz="1600" b="1" kern="10" spc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EEECE1"/>
                </a:solidFill>
                <a:effectLst>
                  <a:outerShdw blurRad="63500" dist="29783" dir="1514402" algn="ctr" rotWithShape="0">
                    <a:srgbClr val="D8D8D8">
                      <a:alpha val="74998"/>
                    </a:srgbClr>
                  </a:outerShdw>
                </a:effectLst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838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10-21 at 8.44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62200"/>
            <a:ext cx="798515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3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500" dirty="0"/>
              <a:t>NUCLEIC ACIDS</a:t>
            </a:r>
          </a:p>
        </p:txBody>
      </p:sp>
    </p:spTree>
    <p:extLst>
      <p:ext uri="{BB962C8B-B14F-4D97-AF65-F5344CB8AC3E}">
        <p14:creationId xmlns:p14="http://schemas.microsoft.com/office/powerpoint/2010/main" val="644969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4.  Lipids </a:t>
            </a:r>
            <a:r>
              <a:rPr lang="en-US" dirty="0">
                <a:effectLst/>
                <a:latin typeface="Arial Black" charset="0"/>
              </a:rPr>
              <a:t>are…</a:t>
            </a:r>
          </a:p>
        </p:txBody>
      </p:sp>
      <p:sp>
        <p:nvSpPr>
          <p:cNvPr id="2150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macromolecule used for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short term energy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structure in organisms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Found in proteins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1"/>
            <a:ext cx="49530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Nucleic Acid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5715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 dirty="0">
                <a:latin typeface="Arial" charset="0"/>
              </a:rPr>
              <a:t>Nucleic acid </a:t>
            </a:r>
            <a:r>
              <a:rPr lang="en-US" sz="3000" dirty="0" smtClean="0">
                <a:latin typeface="Arial" charset="0"/>
              </a:rPr>
              <a:t>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b="1" dirty="0" smtClean="0">
                <a:latin typeface="Arial" charset="0"/>
                <a:ea typeface="ＭＳ Ｐゴシック" charset="0"/>
              </a:rPr>
              <a:t>FUNCTION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latin typeface="Arial" charset="0"/>
                <a:ea typeface="ＭＳ Ｐゴシック" charset="0"/>
              </a:rPr>
              <a:t>Organic </a:t>
            </a:r>
            <a:r>
              <a:rPr lang="en-US" sz="3000" dirty="0">
                <a:latin typeface="Arial" charset="0"/>
                <a:ea typeface="ＭＳ Ｐゴシック" charset="0"/>
              </a:rPr>
              <a:t>molecules that 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transfer </a:t>
            </a:r>
            <a:b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/ store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important cell 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info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dirty="0">
                <a:latin typeface="Arial" charset="0"/>
                <a:ea typeface="ＭＳ Ｐゴシック" charset="0"/>
              </a:rPr>
              <a:t>Composed of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Carbon, Hydrogen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,</a:t>
            </a:r>
            <a:b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Oxygen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,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Nitrogen and Phosphorus </a:t>
            </a:r>
            <a:endParaRPr lang="en-US" sz="3000" dirty="0" smtClean="0">
              <a:solidFill>
                <a:srgbClr val="FFFF00"/>
              </a:solidFill>
              <a:latin typeface="Arial" charset="0"/>
              <a:ea typeface="ＭＳ Ｐゴシック" charset="0"/>
            </a:endParaRP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endParaRPr lang="en-US" sz="3000" dirty="0">
              <a:solidFill>
                <a:srgbClr val="FFFF00"/>
              </a:solidFill>
              <a:latin typeface="Arial" charset="0"/>
              <a:ea typeface="ＭＳ Ｐゴシック" charset="0"/>
            </a:endParaRP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dirty="0" smtClean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Monomer of nucleic acids 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= nucleotide</a:t>
            </a:r>
            <a:endParaRPr lang="en-US" sz="3000" dirty="0" smtClean="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187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351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Screen Shot 2013-10-08 at 12.35.0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873643"/>
            <a:ext cx="1854199" cy="3001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Nucleic Acids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8007350" cy="4191000"/>
          </a:xfrm>
        </p:spPr>
        <p:txBody>
          <a:bodyPr/>
          <a:lstStyle/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>
                <a:latin typeface="Arial" charset="0"/>
                <a:ea typeface="ＭＳ Ｐゴシック" charset="0"/>
              </a:rPr>
              <a:t>What are the two nucleic acids</a:t>
            </a:r>
            <a:r>
              <a:rPr lang="en-US" sz="3000" dirty="0">
                <a:latin typeface="Arial" charset="0"/>
                <a:ea typeface="ＭＳ Ｐゴシック" charset="0"/>
              </a:rPr>
              <a:t>?</a:t>
            </a: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>
                <a:latin typeface="Arial" charset="0"/>
                <a:ea typeface="ＭＳ Ｐゴシック" charset="0"/>
              </a:rPr>
              <a:t>DNA and RNA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>
                <a:latin typeface="Arial" charset="0"/>
                <a:ea typeface="ＭＳ Ｐゴシック" charset="0"/>
              </a:rPr>
              <a:t>Deoxyribonucleic acid (DNA</a:t>
            </a: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>
                <a:latin typeface="Arial" charset="0"/>
                <a:ea typeface="ＭＳ Ｐゴシック" charset="0"/>
              </a:rPr>
              <a:t>Directs cell activities and stores info</a:t>
            </a:r>
            <a:br>
              <a:rPr lang="en-US" sz="3000" dirty="0">
                <a:latin typeface="Arial" charset="0"/>
                <a:ea typeface="ＭＳ Ｐゴシック" charset="0"/>
              </a:rPr>
            </a:br>
            <a:r>
              <a:rPr lang="en-US" sz="3000" dirty="0">
                <a:latin typeface="Arial" charset="0"/>
                <a:ea typeface="ＭＳ Ｐゴシック" charset="0"/>
              </a:rPr>
              <a:t> for cell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>
                <a:latin typeface="Arial" charset="0"/>
                <a:ea typeface="ＭＳ Ｐゴシック" charset="0"/>
              </a:rPr>
              <a:t>Ribonucleic Acid (RNA) </a:t>
            </a: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>
                <a:latin typeface="Arial" charset="0"/>
                <a:ea typeface="ＭＳ Ｐゴシック" charset="0"/>
              </a:rPr>
              <a:t>Transfers info to direct protein</a:t>
            </a:r>
            <a:br>
              <a:rPr lang="en-US" sz="3000" dirty="0">
                <a:latin typeface="Arial" charset="0"/>
                <a:ea typeface="ＭＳ Ｐゴシック" charset="0"/>
              </a:rPr>
            </a:br>
            <a:r>
              <a:rPr lang="en-US" sz="3000" dirty="0">
                <a:latin typeface="Arial" charset="0"/>
                <a:ea typeface="ＭＳ Ｐゴシック" charset="0"/>
              </a:rPr>
              <a:t> production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351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creen Shot 2013-10-08 at 12.35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873643"/>
            <a:ext cx="1854199" cy="300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70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4200" y="0"/>
            <a:ext cx="5718175" cy="990600"/>
          </a:xfrm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Nucleic Acid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152400" y="609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>
                <a:latin typeface="Arial" charset="0"/>
              </a:rPr>
              <a:t>Nucleotide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Monomer of DNA and 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RNA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Made up of </a:t>
            </a:r>
            <a:r>
              <a:rPr lang="en-US" sz="24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phosphate, sugar and nitrogen base</a:t>
            </a:r>
          </a:p>
          <a:p>
            <a:pPr>
              <a:defRPr/>
            </a:pPr>
            <a:endParaRPr lang="en-US" dirty="0">
              <a:effectLst/>
              <a:latin typeface="Arial" charset="0"/>
            </a:endParaRPr>
          </a:p>
        </p:txBody>
      </p:sp>
      <p:pic>
        <p:nvPicPr>
          <p:cNvPr id="1218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10" y="3276600"/>
            <a:ext cx="593569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3" y="3276600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98120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Nucleotide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208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Nucleotide</a:t>
            </a:r>
          </a:p>
          <a:p>
            <a:pPr lvl="1"/>
            <a:r>
              <a:rPr lang="en-US" dirty="0">
                <a:effectLst/>
                <a:latin typeface="Arial Black" charset="0"/>
              </a:rPr>
              <a:t>Monomer of nucleic acids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05200"/>
            <a:ext cx="5410200" cy="297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59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A special process involving proteins</a:t>
            </a:r>
          </a:p>
        </p:txBody>
      </p:sp>
      <p:sp>
        <p:nvSpPr>
          <p:cNvPr id="1239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685800"/>
            <a:ext cx="8077200" cy="4546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800" b="1">
                <a:effectLst/>
                <a:latin typeface="Arial" charset="0"/>
              </a:rPr>
              <a:t>Deoxyribonucleic acid (DNA)</a:t>
            </a:r>
            <a:r>
              <a:rPr lang="en-US" sz="2800">
                <a:effectLst/>
                <a:latin typeface="Arial" charset="0"/>
              </a:rPr>
              <a:t> and </a:t>
            </a:r>
            <a:r>
              <a:rPr lang="en-US" sz="2800" b="1">
                <a:effectLst/>
                <a:latin typeface="Arial" charset="0"/>
              </a:rPr>
              <a:t>Ribonucleic Acid (RNA)</a:t>
            </a:r>
            <a:r>
              <a:rPr lang="en-US" sz="2800">
                <a:effectLst/>
                <a:latin typeface="Arial" charset="0"/>
              </a:rPr>
              <a:t> carry the hereditary information of organisms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Long chains of nucleotides that contain</a:t>
            </a:r>
          </a:p>
          <a:p>
            <a:pPr lvl="2"/>
            <a:r>
              <a:rPr lang="en-US" sz="2000">
                <a:effectLst/>
                <a:latin typeface="Arial" charset="0"/>
                <a:ea typeface="ＭＳ Ｐゴシック" charset="0"/>
              </a:rPr>
              <a:t>Sugar, phosphate, and a nitrogen base</a:t>
            </a:r>
          </a:p>
          <a:p>
            <a:r>
              <a:rPr lang="en-US" sz="2800">
                <a:effectLst/>
                <a:latin typeface="Arial" charset="0"/>
              </a:rPr>
              <a:t>Information in DNA is rewritten to RNA</a:t>
            </a:r>
          </a:p>
          <a:p>
            <a:r>
              <a:rPr lang="en-US" sz="2800">
                <a:effectLst/>
                <a:latin typeface="Arial" charset="0"/>
              </a:rPr>
              <a:t>RNA directs amino acid assembly into proteins</a:t>
            </a:r>
          </a:p>
          <a:p>
            <a:r>
              <a:rPr lang="en-US" sz="2800" b="1">
                <a:effectLst/>
                <a:latin typeface="Arial" charset="0"/>
              </a:rPr>
              <a:t>Genes</a:t>
            </a:r>
            <a:r>
              <a:rPr lang="en-US" sz="2800">
                <a:effectLst/>
                <a:latin typeface="Arial" charset="0"/>
              </a:rPr>
              <a:t> = regions of DNA that code for </a:t>
            </a:r>
          </a:p>
          <a:p>
            <a:pPr>
              <a:buFont typeface="Wingdings" charset="0"/>
              <a:buNone/>
            </a:pPr>
            <a:r>
              <a:rPr lang="en-US" sz="2800">
                <a:effectLst/>
                <a:latin typeface="Arial" charset="0"/>
              </a:rPr>
              <a:t>	proteins that perform certain functions</a:t>
            </a:r>
          </a:p>
          <a:p>
            <a:r>
              <a:rPr lang="en-US" sz="2800" b="1">
                <a:effectLst/>
                <a:latin typeface="Arial" charset="0"/>
              </a:rPr>
              <a:t>Genome</a:t>
            </a:r>
            <a:r>
              <a:rPr lang="en-US" sz="2800">
                <a:effectLst/>
                <a:latin typeface="Arial" charset="0"/>
              </a:rPr>
              <a:t> = an organism</a:t>
            </a:r>
            <a:r>
              <a:rPr lang="ja-JP" altLang="en-US" sz="2800">
                <a:effectLst/>
                <a:latin typeface="Arial" charset="0"/>
              </a:rPr>
              <a:t>’</a:t>
            </a:r>
            <a:r>
              <a:rPr lang="en-US" altLang="ja-JP" sz="2800">
                <a:effectLst/>
                <a:latin typeface="Arial" charset="0"/>
              </a:rPr>
              <a:t>s genes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Divided into chromosomes</a:t>
            </a:r>
          </a:p>
        </p:txBody>
      </p:sp>
      <p:pic>
        <p:nvPicPr>
          <p:cNvPr id="123907" name="Picture 4" descr="04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87938"/>
            <a:ext cx="1905000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Review:  What color does iodine turn in the presence of starch?</a:t>
            </a:r>
          </a:p>
          <a:p>
            <a:pPr lvl="1"/>
            <a:r>
              <a:rPr lang="en-US" dirty="0" smtClean="0"/>
              <a:t>Purple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981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822325"/>
          </a:xfrm>
        </p:spPr>
        <p:txBody>
          <a:bodyPr/>
          <a:lstStyle/>
          <a:p>
            <a:r>
              <a:rPr lang="en-US" dirty="0" smtClean="0"/>
              <a:t>Review: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191000"/>
          </a:xfrm>
        </p:spPr>
        <p:txBody>
          <a:bodyPr/>
          <a:lstStyle/>
          <a:p>
            <a:r>
              <a:rPr lang="en-US" sz="2500" dirty="0" smtClean="0"/>
              <a:t>Which are solid – saturated or unsaturated?  </a:t>
            </a:r>
          </a:p>
          <a:p>
            <a:r>
              <a:rPr lang="en-US" sz="2500" dirty="0" smtClean="0"/>
              <a:t>Explain.</a:t>
            </a:r>
            <a:endParaRPr lang="en-US" sz="25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809674"/>
            <a:ext cx="7391400" cy="512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996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15000" dirty="0" smtClean="0"/>
              <a:t>QUIZ REIVEW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3094865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898525"/>
          </a:xfrm>
        </p:spPr>
        <p:txBody>
          <a:bodyPr/>
          <a:lstStyle/>
          <a:p>
            <a:r>
              <a:rPr lang="en-US" dirty="0" smtClean="0"/>
              <a:t>Quick Refresher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610600" cy="5638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Elements that make up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lipids?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Elements that make up lipids?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(Below questions not on quiz)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Function of nucleic acids?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nucleic acids?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Functions of proteins?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Monomer  of proteins?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r>
              <a:rPr lang="en-US" dirty="0" smtClean="0"/>
              <a:t>Review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38200"/>
            <a:ext cx="4800599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Monomer of carbohydrates?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Amino acid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Nucleotide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Protein</a:t>
            </a:r>
          </a:p>
          <a:p>
            <a:pPr marL="400050" lvl="1" indent="0">
              <a:buClrTx/>
              <a:buNone/>
            </a:pPr>
            <a:endParaRPr lang="en-US" sz="26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Function of carbs?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1</a:t>
            </a:r>
            <a:r>
              <a:rPr lang="en-US" baseline="30000" dirty="0" smtClean="0">
                <a:effectLst/>
              </a:rPr>
              <a:t>st</a:t>
            </a:r>
            <a:r>
              <a:rPr lang="en-US" dirty="0" smtClean="0">
                <a:effectLst/>
              </a:rPr>
              <a:t> energy source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Stored energy source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Store genetic info</a:t>
            </a:r>
            <a:endParaRPr lang="en-US" dirty="0">
              <a:effectLst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1" y="838200"/>
            <a:ext cx="4495800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C</a:t>
            </a:r>
            <a:r>
              <a:rPr lang="en-US" sz="2400" baseline="-25000" dirty="0" smtClean="0">
                <a:effectLst/>
              </a:rPr>
              <a:t>6</a:t>
            </a:r>
            <a:r>
              <a:rPr lang="en-US" sz="2400" dirty="0" smtClean="0">
                <a:effectLst/>
              </a:rPr>
              <a:t>H</a:t>
            </a:r>
            <a:r>
              <a:rPr lang="en-US" sz="2400" baseline="-25000" dirty="0" smtClean="0">
                <a:effectLst/>
              </a:rPr>
              <a:t>12</a:t>
            </a:r>
            <a:r>
              <a:rPr lang="en-US" sz="2400" dirty="0" smtClean="0">
                <a:effectLst/>
              </a:rPr>
              <a:t>O</a:t>
            </a:r>
            <a:r>
              <a:rPr lang="en-US" sz="2400" baseline="-25000" dirty="0" smtClean="0">
                <a:effectLst/>
              </a:rPr>
              <a:t>6</a:t>
            </a:r>
            <a:r>
              <a:rPr lang="en-US" sz="2400" dirty="0" smtClean="0">
                <a:effectLst/>
              </a:rPr>
              <a:t> is the formula for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Proteins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Lipids</a:t>
            </a: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4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This </a:t>
            </a:r>
            <a:r>
              <a:rPr lang="en-US" sz="2400" dirty="0">
                <a:effectLst/>
              </a:rPr>
              <a:t>is the reaction that is involved in building polymers </a:t>
            </a:r>
            <a:r>
              <a:rPr lang="en-US" sz="2400" dirty="0" smtClean="0">
                <a:effectLst/>
              </a:rPr>
              <a:t>(water is removed from the reaction)</a:t>
            </a:r>
            <a:endParaRPr lang="en-US" sz="24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hydrolysis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protein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>
                <a:effectLst/>
              </a:rPr>
              <a:t>Glycosynthesis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condensation reaction</a:t>
            </a:r>
          </a:p>
          <a:p>
            <a:pPr marL="0" lvl="0" indent="0">
              <a:buClrTx/>
              <a:buNone/>
            </a:pP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300" dirty="0">
              <a:effectLst/>
            </a:endParaRPr>
          </a:p>
          <a:p>
            <a:endParaRPr lang="en-US" sz="2300" dirty="0"/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497821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34401</TotalTime>
  <Words>3866</Words>
  <Application>Microsoft Macintosh PowerPoint</Application>
  <PresentationFormat>On-screen Show (4:3)</PresentationFormat>
  <Paragraphs>881</Paragraphs>
  <Slides>156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156</vt:i4>
      </vt:variant>
    </vt:vector>
  </HeadingPairs>
  <TitlesOfParts>
    <vt:vector size="157" baseType="lpstr">
      <vt:lpstr>Glass Layers</vt:lpstr>
      <vt:lpstr>PowerPoint Presentation</vt:lpstr>
      <vt:lpstr>10/14 ATB</vt:lpstr>
      <vt:lpstr>PowerPoint Presentation</vt:lpstr>
      <vt:lpstr>PowerPoint Presentation</vt:lpstr>
      <vt:lpstr>10/15 ATB</vt:lpstr>
      <vt:lpstr>1.  What is a monomer?</vt:lpstr>
      <vt:lpstr>2.  What is a carbohydrate?</vt:lpstr>
      <vt:lpstr>3.  We could expect an organic compound to always have…</vt:lpstr>
      <vt:lpstr>4.  Lipids are…</vt:lpstr>
      <vt:lpstr>5.  Proteins…</vt:lpstr>
      <vt:lpstr>6.  What is a nucleic acid used for?</vt:lpstr>
      <vt:lpstr>Section 2.3 Carbon Compounds!</vt:lpstr>
      <vt:lpstr>Organic Compounds</vt:lpstr>
      <vt:lpstr>Organic Compounds</vt:lpstr>
      <vt:lpstr>PowerPoint Presentation</vt:lpstr>
      <vt:lpstr>Hydrocarbon</vt:lpstr>
      <vt:lpstr>PowerPoint Presentation</vt:lpstr>
      <vt:lpstr>10/20  No ATB</vt:lpstr>
      <vt:lpstr>Building Carbon Compounds</vt:lpstr>
      <vt:lpstr>Building Carbon Compounds</vt:lpstr>
      <vt:lpstr>Building Organic Molecules</vt:lpstr>
      <vt:lpstr>Building Monomers</vt:lpstr>
      <vt:lpstr>Glucose</vt:lpstr>
      <vt:lpstr>Building a disaccharide </vt:lpstr>
      <vt:lpstr>PowerPoint Presentation</vt:lpstr>
      <vt:lpstr>Macromolecules</vt:lpstr>
      <vt:lpstr>PowerPoint Presentation</vt:lpstr>
      <vt:lpstr>Review</vt:lpstr>
      <vt:lpstr>PowerPoint Presentation</vt:lpstr>
      <vt:lpstr>The 4 Macromolecules we’ll discuss…</vt:lpstr>
      <vt:lpstr>PowerPoint Presentation</vt:lpstr>
      <vt:lpstr>Carbohydrates</vt:lpstr>
      <vt:lpstr>Carbohydrate Function</vt:lpstr>
      <vt:lpstr>PowerPoint Presentation</vt:lpstr>
      <vt:lpstr>Cellulose – plant structure</vt:lpstr>
      <vt:lpstr>PowerPoint Presentation</vt:lpstr>
      <vt:lpstr>Carbohydrates</vt:lpstr>
      <vt:lpstr>Carbohydrates</vt:lpstr>
      <vt:lpstr>Carbohydrates</vt:lpstr>
      <vt:lpstr>Carbohydrates - Glycogen</vt:lpstr>
      <vt:lpstr>10/17 ATB</vt:lpstr>
      <vt:lpstr>Carbohydrates</vt:lpstr>
      <vt:lpstr>CARBOHYDRATES REVIEW:</vt:lpstr>
      <vt:lpstr>Reaction Types: Condensation and Hydrolysis Reactions</vt:lpstr>
      <vt:lpstr>Reaction Types:</vt:lpstr>
      <vt:lpstr>How do polymers bond?</vt:lpstr>
      <vt:lpstr>Condensation Reaction</vt:lpstr>
      <vt:lpstr>Condensation Reaction</vt:lpstr>
      <vt:lpstr>Condensation Reaction</vt:lpstr>
      <vt:lpstr>How do they break down?</vt:lpstr>
      <vt:lpstr>Hydrolysis Reaction Example</vt:lpstr>
      <vt:lpstr>Hydrolysis Reaction</vt:lpstr>
      <vt:lpstr>PowerPoint Presentation</vt:lpstr>
      <vt:lpstr>Carbs – Condensation vs. Hydrolysis</vt:lpstr>
      <vt:lpstr>Reaction Review</vt:lpstr>
      <vt:lpstr>On a ½ sheet of paper</vt:lpstr>
      <vt:lpstr>10/21 ATB</vt:lpstr>
      <vt:lpstr>PowerPoint Presentation</vt:lpstr>
      <vt:lpstr>Review</vt:lpstr>
      <vt:lpstr>PowerPoint Presentation</vt:lpstr>
      <vt:lpstr>Lipids</vt:lpstr>
      <vt:lpstr>Lipid Function</vt:lpstr>
      <vt:lpstr>PowerPoint Presentation</vt:lpstr>
      <vt:lpstr>PowerPoint Presentation</vt:lpstr>
      <vt:lpstr>PowerPoint Presentation</vt:lpstr>
      <vt:lpstr>Lipid Structure</vt:lpstr>
      <vt:lpstr>Triglyceride Formation</vt:lpstr>
      <vt:lpstr>PowerPoint Presentation</vt:lpstr>
      <vt:lpstr>Review</vt:lpstr>
      <vt:lpstr>PhosphoLIPIDS</vt:lpstr>
      <vt:lpstr>PowerPoint Presentation</vt:lpstr>
      <vt:lpstr>PowerPoint Presentation</vt:lpstr>
      <vt:lpstr>Lipids</vt:lpstr>
      <vt:lpstr>Lipids - Saturated vs. unsaturated fatty acids</vt:lpstr>
      <vt:lpstr>Lipids - Saturated vs. unsaturated fatty acids</vt:lpstr>
      <vt:lpstr>Put it into words…</vt:lpstr>
      <vt:lpstr>PowerPoint Presentation</vt:lpstr>
      <vt:lpstr>10/22 ATB</vt:lpstr>
      <vt:lpstr>Lipids</vt:lpstr>
      <vt:lpstr>PowerPoint Presentation</vt:lpstr>
      <vt:lpstr>Lipids</vt:lpstr>
      <vt:lpstr>Lipids</vt:lpstr>
      <vt:lpstr>LIPIDS REVIEW</vt:lpstr>
      <vt:lpstr>Lipids</vt:lpstr>
      <vt:lpstr>10/23 ATB</vt:lpstr>
      <vt:lpstr>10/23 ATB</vt:lpstr>
      <vt:lpstr>Quiz Images</vt:lpstr>
      <vt:lpstr>PowerPoint Presentation</vt:lpstr>
      <vt:lpstr>PowerPoint Presentation</vt:lpstr>
      <vt:lpstr>Nucleic Acid</vt:lpstr>
      <vt:lpstr>Nucleic Acids</vt:lpstr>
      <vt:lpstr>Nucleic Acid</vt:lpstr>
      <vt:lpstr>Nucleotide</vt:lpstr>
      <vt:lpstr>A special process involving proteins</vt:lpstr>
      <vt:lpstr>LAB</vt:lpstr>
      <vt:lpstr>Review: </vt:lpstr>
      <vt:lpstr>PowerPoint Presentation</vt:lpstr>
      <vt:lpstr>Quick Refresher</vt:lpstr>
      <vt:lpstr>Review Questions:</vt:lpstr>
      <vt:lpstr>Review Questions</vt:lpstr>
      <vt:lpstr>Review Cont’d</vt:lpstr>
      <vt:lpstr>What is occurring below?</vt:lpstr>
      <vt:lpstr>Review Questions</vt:lpstr>
      <vt:lpstr>10/24 ATB</vt:lpstr>
      <vt:lpstr>PowerPoint Presentation</vt:lpstr>
      <vt:lpstr>Proteins</vt:lpstr>
      <vt:lpstr>Proteins</vt:lpstr>
      <vt:lpstr>Protein Function Groups  (amino acids)</vt:lpstr>
      <vt:lpstr>PowerPoint Presentation</vt:lpstr>
      <vt:lpstr>Proteins</vt:lpstr>
      <vt:lpstr>Proteins</vt:lpstr>
      <vt:lpstr>Enzyme Review</vt:lpstr>
      <vt:lpstr>Joining Amino Acids</vt:lpstr>
      <vt:lpstr>Amino Acids</vt:lpstr>
      <vt:lpstr>Forming Proteins</vt:lpstr>
      <vt:lpstr>PowerPoint Presentation</vt:lpstr>
      <vt:lpstr>PowerPoint Presentation</vt:lpstr>
      <vt:lpstr>10/27 ATB</vt:lpstr>
      <vt:lpstr>Review:  Nucleic Acids and Proteins</vt:lpstr>
      <vt:lpstr>PowerPoint Presentation</vt:lpstr>
      <vt:lpstr>10/28</vt:lpstr>
      <vt:lpstr>Assignment – End of section 2.3</vt:lpstr>
      <vt:lpstr>Enzyme Example - Salivary amylase</vt:lpstr>
      <vt:lpstr>PowerPoint Presentation</vt:lpstr>
      <vt:lpstr>Proteins - Enzymes</vt:lpstr>
      <vt:lpstr>Proteins - Enzymes</vt:lpstr>
      <vt:lpstr>PowerPoint Presentation</vt:lpstr>
      <vt:lpstr>Review Questions:</vt:lpstr>
      <vt:lpstr>Review Questions</vt:lpstr>
      <vt:lpstr>PowerPoint Presentation</vt:lpstr>
      <vt:lpstr>10/29    Quarter Final I</vt:lpstr>
      <vt:lpstr>#33</vt:lpstr>
      <vt:lpstr>10/28 ATB</vt:lpstr>
      <vt:lpstr>What is occurring below?</vt:lpstr>
      <vt:lpstr>PowerPoint Presentation</vt:lpstr>
      <vt:lpstr>TEST IMAGES</vt:lpstr>
      <vt:lpstr>REVIEW:  write answers somewhere…</vt:lpstr>
      <vt:lpstr>PowerPoint Presentation</vt:lpstr>
      <vt:lpstr>PowerPoint Presentation</vt:lpstr>
      <vt:lpstr>PowerPoint Presentation</vt:lpstr>
      <vt:lpstr>11/1 TEST</vt:lpstr>
      <vt:lpstr>11/4 3rd</vt:lpstr>
      <vt:lpstr>PowerPoint Presentation</vt:lpstr>
      <vt:lpstr>PowerPoint Presentation</vt:lpstr>
      <vt:lpstr>PowerPoint Presentation</vt:lpstr>
      <vt:lpstr>We create synthetic polymers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10-14 ATB</vt:lpstr>
      <vt:lpstr>Lipid Structure</vt:lpstr>
      <vt:lpstr>Polar vs Nonpolar side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HakimWorks</dc:creator>
  <cp:lastModifiedBy>SASD User</cp:lastModifiedBy>
  <cp:revision>423</cp:revision>
  <cp:lastPrinted>2014-10-23T17:37:37Z</cp:lastPrinted>
  <dcterms:created xsi:type="dcterms:W3CDTF">2009-10-03T18:28:39Z</dcterms:created>
  <dcterms:modified xsi:type="dcterms:W3CDTF">2014-10-29T18:24:36Z</dcterms:modified>
</cp:coreProperties>
</file>